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293" r:id="rId5"/>
    <p:sldId id="298" r:id="rId6"/>
    <p:sldId id="305" r:id="rId7"/>
    <p:sldId id="336" r:id="rId8"/>
    <p:sldId id="342" r:id="rId9"/>
    <p:sldId id="337" r:id="rId10"/>
    <p:sldId id="327" r:id="rId11"/>
    <p:sldId id="309" r:id="rId12"/>
    <p:sldId id="320" r:id="rId13"/>
    <p:sldId id="326" r:id="rId14"/>
    <p:sldId id="299" r:id="rId15"/>
    <p:sldId id="303" r:id="rId16"/>
    <p:sldId id="314" r:id="rId17"/>
    <p:sldId id="321" r:id="rId18"/>
    <p:sldId id="333" r:id="rId19"/>
    <p:sldId id="334" r:id="rId20"/>
    <p:sldId id="332" r:id="rId21"/>
    <p:sldId id="339" r:id="rId22"/>
    <p:sldId id="322" r:id="rId23"/>
    <p:sldId id="340" r:id="rId24"/>
    <p:sldId id="335" r:id="rId25"/>
    <p:sldId id="329" r:id="rId26"/>
    <p:sldId id="338" r:id="rId27"/>
    <p:sldId id="328" r:id="rId28"/>
    <p:sldId id="323" r:id="rId29"/>
    <p:sldId id="300" r:id="rId30"/>
    <p:sldId id="341" r:id="rId31"/>
    <p:sldId id="301"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5EC3214-0C19-4CE7-9FBB-FFB4224D0714}">
          <p14:sldIdLst>
            <p14:sldId id="293"/>
            <p14:sldId id="298"/>
            <p14:sldId id="305"/>
            <p14:sldId id="336"/>
            <p14:sldId id="342"/>
            <p14:sldId id="337"/>
          </p14:sldIdLst>
        </p14:section>
        <p14:section name="Vocabulary" id="{40EB555B-D07B-4CC9-B500-0CD396A97225}">
          <p14:sldIdLst>
            <p14:sldId id="327"/>
            <p14:sldId id="309"/>
            <p14:sldId id="320"/>
            <p14:sldId id="326"/>
            <p14:sldId id="299"/>
            <p14:sldId id="303"/>
            <p14:sldId id="314"/>
            <p14:sldId id="321"/>
          </p14:sldIdLst>
        </p14:section>
        <p14:section name="Practice" id="{ECFD2F80-5FB7-4891-BBE8-418151EDCEB2}">
          <p14:sldIdLst>
            <p14:sldId id="333"/>
            <p14:sldId id="334"/>
            <p14:sldId id="332"/>
            <p14:sldId id="339"/>
            <p14:sldId id="322"/>
            <p14:sldId id="340"/>
          </p14:sldIdLst>
        </p14:section>
        <p14:section name="Extra detail" id="{B2981167-716C-442C-9877-CE286B148302}">
          <p14:sldIdLst>
            <p14:sldId id="335"/>
            <p14:sldId id="329"/>
            <p14:sldId id="338"/>
            <p14:sldId id="328"/>
          </p14:sldIdLst>
        </p14:section>
        <p14:section name="Activity ideas" id="{B0F58344-1734-4F42-9B5F-0B061DB699AD}">
          <p14:sldIdLst>
            <p14:sldId id="323"/>
            <p14:sldId id="300"/>
            <p14:sldId id="341"/>
            <p14:sldId id="301"/>
            <p14:sldId id="27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E8B531-6B28-8B55-386C-40345624E7F3}" name="Lucy Robinson" initials="LR" userId="S::l.robinson@nhm.ac.uk::90243999-4963-47a8-b6db-cee2936b604c" providerId="AD"/>
  <p188:author id="{5B920136-AB0B-F85B-4F78-0411A7A22123}" name="Georgia Prasad" initials="GP" userId="S::georgia.prasad@nhm.ac.uk::abe1875c-3977-4acc-9611-c5d8a8a3041d" providerId="AD"/>
  <p188:author id="{F02D4FA0-1B63-1F66-A049-C0E64C246E4B}" name="Holly Temple" initials="HT" userId="S::hollytemple_rhs.org.uk#ext#@nhm.ac.uk::5b5f6386-3222-459c-bd6f-701a5a7b6f18" providerId="AD"/>
  <p188:author id="{34B494A7-37BD-DEAB-0C47-B4F4344F39A7}" name="Thomas Lawrence" initials="TL" userId="S::thomas.lawrence@nhm.ac.uk::16e6507e-e926-48d1-82f8-5571f26025bd" providerId="AD"/>
  <p188:author id="{63500DC7-FC8D-0206-3E07-1CEA0F67B29F}" name="Victor Heng" initials="VH"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5762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4FD35-CE3B-8E03-6B18-15F52C2C7F34}" v="21" dt="2026-04-14T11:35:16.985"/>
    <p1510:client id="{46A746CD-152F-4974-9BAD-8F412C7FDD19}" v="2" dt="2026-04-14T14:07:33.102"/>
    <p1510:client id="{8E0D4F30-C21E-CC55-B651-B764F1AFA084}" v="1" dt="2026-04-13T15:19:59.201"/>
    <p1510:client id="{A2E3D3D4-8A0A-44BD-9DDD-8FBE93A904A4}" v="332" dt="2026-04-14T14:05:23.7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508" autoAdjust="0"/>
  </p:normalViewPr>
  <p:slideViewPr>
    <p:cSldViewPr snapToGrid="0">
      <p:cViewPr varScale="1">
        <p:scale>
          <a:sx n="89" d="100"/>
          <a:sy n="89" d="100"/>
        </p:scale>
        <p:origin x="13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 Heng" userId="fc4ad821-ae55-430e-b30a-62deb0249487" providerId="ADAL" clId="{51F35D19-4E04-4BD8-92BE-F0E8BAC4ED63}"/>
    <pc:docChg chg="modSld">
      <pc:chgData name="Victor Heng" userId="fc4ad821-ae55-430e-b30a-62deb0249487" providerId="ADAL" clId="{51F35D19-4E04-4BD8-92BE-F0E8BAC4ED63}" dt="2026-04-14T14:06:25.413" v="0" actId="1076"/>
      <pc:docMkLst>
        <pc:docMk/>
      </pc:docMkLst>
      <pc:sldChg chg="modSp mod">
        <pc:chgData name="Victor Heng" userId="fc4ad821-ae55-430e-b30a-62deb0249487" providerId="ADAL" clId="{51F35D19-4E04-4BD8-92BE-F0E8BAC4ED63}" dt="2026-04-14T14:06:25.413" v="0" actId="1076"/>
        <pc:sldMkLst>
          <pc:docMk/>
          <pc:sldMk cId="1060031849" sldId="305"/>
        </pc:sldMkLst>
        <pc:picChg chg="mod">
          <ac:chgData name="Victor Heng" userId="fc4ad821-ae55-430e-b30a-62deb0249487" providerId="ADAL" clId="{51F35D19-4E04-4BD8-92BE-F0E8BAC4ED63}" dt="2026-04-14T14:06:25.413" v="0" actId="1076"/>
          <ac:picMkLst>
            <pc:docMk/>
            <pc:sldMk cId="1060031849" sldId="305"/>
            <ac:picMk id="6" creationId="{F158A772-53AF-3E74-3748-4FBDCEFE05B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D7107-63F0-4617-9A06-6CA91011B753}" type="datetimeFigureOut">
              <a:rPr lang="en-GB" smtClean="0"/>
              <a:t>14/04/2026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5E9E7B-7CEB-48D7-8FD9-B9BD356146B3}" type="slidenum">
              <a:rPr lang="en-GB" smtClean="0"/>
              <a:t>‹#›</a:t>
            </a:fld>
            <a:endParaRPr lang="en-GB"/>
          </a:p>
        </p:txBody>
      </p:sp>
    </p:spTree>
    <p:extLst>
      <p:ext uri="{BB962C8B-B14F-4D97-AF65-F5344CB8AC3E}">
        <p14:creationId xmlns:p14="http://schemas.microsoft.com/office/powerpoint/2010/main" val="3069643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2</a:t>
            </a:fld>
            <a:endParaRPr lang="en-GB"/>
          </a:p>
        </p:txBody>
      </p:sp>
    </p:spTree>
    <p:extLst>
      <p:ext uri="{BB962C8B-B14F-4D97-AF65-F5344CB8AC3E}">
        <p14:creationId xmlns:p14="http://schemas.microsoft.com/office/powerpoint/2010/main" val="1158420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Memory aids</a:t>
            </a:r>
          </a:p>
          <a:p>
            <a:r>
              <a:rPr lang="en-GB"/>
              <a:t>Cordate (CORE-date) – Heart-shaped with the narrow end of the heart at the leaf tip. The French for heart is ‘</a:t>
            </a:r>
            <a:r>
              <a:rPr lang="en-GB" err="1"/>
              <a:t>coeur</a:t>
            </a:r>
            <a:r>
              <a:rPr lang="en-GB"/>
              <a:t>’, which is from </a:t>
            </a:r>
            <a:r>
              <a:rPr lang="en-GB" err="1"/>
              <a:t>latin</a:t>
            </a:r>
            <a:r>
              <a:rPr lang="en-GB"/>
              <a:t> ‘cord’ meaning ‘heart’.</a:t>
            </a:r>
          </a:p>
          <a:p>
            <a:r>
              <a:rPr lang="en-GB" b="1"/>
              <a:t>Cun</a:t>
            </a:r>
            <a:r>
              <a:rPr lang="en-GB"/>
              <a:t>ate (Cue-NATE) – Wedge-shaped. Ancient Mesopotamian writing is called </a:t>
            </a:r>
            <a:r>
              <a:rPr lang="en-GB" b="1"/>
              <a:t>cune</a:t>
            </a:r>
            <a:r>
              <a:rPr lang="en-GB"/>
              <a:t>iform, because it looks like small wedges.</a:t>
            </a:r>
          </a:p>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13</a:t>
            </a:fld>
            <a:endParaRPr lang="en-GB"/>
          </a:p>
        </p:txBody>
      </p:sp>
    </p:spTree>
    <p:extLst>
      <p:ext uri="{BB962C8B-B14F-4D97-AF65-F5344CB8AC3E}">
        <p14:creationId xmlns:p14="http://schemas.microsoft.com/office/powerpoint/2010/main" val="1149675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Memory aids</a:t>
            </a:r>
          </a:p>
          <a:p>
            <a:r>
              <a:rPr lang="en-GB" err="1"/>
              <a:t>Glabrous</a:t>
            </a:r>
            <a:r>
              <a:rPr lang="en-GB"/>
              <a:t> (GLA-brus)</a:t>
            </a:r>
          </a:p>
          <a:p>
            <a:r>
              <a:rPr lang="en-GB"/>
              <a:t>Pubescent (</a:t>
            </a:r>
            <a:r>
              <a:rPr lang="en-GB" err="1"/>
              <a:t>pue</a:t>
            </a:r>
            <a:r>
              <a:rPr lang="en-GB"/>
              <a:t>-BES-sent)</a:t>
            </a:r>
          </a:p>
          <a:p>
            <a:r>
              <a:rPr lang="en-GB"/>
              <a:t>Hispid (HISS-</a:t>
            </a:r>
            <a:r>
              <a:rPr lang="en-GB" err="1"/>
              <a:t>pid</a:t>
            </a:r>
            <a:r>
              <a:rPr lang="en-GB"/>
              <a:t>)</a:t>
            </a:r>
          </a:p>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14</a:t>
            </a:fld>
            <a:endParaRPr lang="en-GB"/>
          </a:p>
        </p:txBody>
      </p:sp>
    </p:spTree>
    <p:extLst>
      <p:ext uri="{BB962C8B-B14F-4D97-AF65-F5344CB8AC3E}">
        <p14:creationId xmlns:p14="http://schemas.microsoft.com/office/powerpoint/2010/main" val="4232156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15</a:t>
            </a:fld>
            <a:endParaRPr lang="en-GB"/>
          </a:p>
        </p:txBody>
      </p:sp>
    </p:spTree>
    <p:extLst>
      <p:ext uri="{BB962C8B-B14F-4D97-AF65-F5344CB8AC3E}">
        <p14:creationId xmlns:p14="http://schemas.microsoft.com/office/powerpoint/2010/main" val="3207088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16</a:t>
            </a:fld>
            <a:endParaRPr lang="en-GB"/>
          </a:p>
        </p:txBody>
      </p:sp>
    </p:spTree>
    <p:extLst>
      <p:ext uri="{BB962C8B-B14F-4D97-AF65-F5344CB8AC3E}">
        <p14:creationId xmlns:p14="http://schemas.microsoft.com/office/powerpoint/2010/main" val="761968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317C9-103D-3E30-104C-BDD57EEC0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9D091-6D44-FAE8-23FE-3907B7433A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56FEB4-0C4B-BAAC-6910-C441A0882A6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63B5EF-EA2C-03C5-ED06-DE0E56D1B05C}"/>
              </a:ext>
            </a:extLst>
          </p:cNvPr>
          <p:cNvSpPr>
            <a:spLocks noGrp="1"/>
          </p:cNvSpPr>
          <p:nvPr>
            <p:ph type="sldNum" sz="quarter" idx="5"/>
          </p:nvPr>
        </p:nvSpPr>
        <p:spPr/>
        <p:txBody>
          <a:bodyPr/>
          <a:lstStyle/>
          <a:p>
            <a:fld id="{525E9E7B-7CEB-48D7-8FD9-B9BD356146B3}" type="slidenum">
              <a:rPr lang="en-GB" smtClean="0"/>
              <a:t>18</a:t>
            </a:fld>
            <a:endParaRPr lang="en-GB"/>
          </a:p>
        </p:txBody>
      </p:sp>
    </p:spTree>
    <p:extLst>
      <p:ext uri="{BB962C8B-B14F-4D97-AF65-F5344CB8AC3E}">
        <p14:creationId xmlns:p14="http://schemas.microsoft.com/office/powerpoint/2010/main" val="1211120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Smooth sow thistle and Cat’s ear belong to the same plant family as the dandelion, the daisy family. This is one of the largest plant families. Many have similar-looking leaves and are easily misidentified at first glance. </a:t>
            </a:r>
          </a:p>
        </p:txBody>
      </p:sp>
      <p:sp>
        <p:nvSpPr>
          <p:cNvPr id="4" name="Slide Number Placeholder 3"/>
          <p:cNvSpPr>
            <a:spLocks noGrp="1"/>
          </p:cNvSpPr>
          <p:nvPr>
            <p:ph type="sldNum" sz="quarter" idx="5"/>
          </p:nvPr>
        </p:nvSpPr>
        <p:spPr/>
        <p:txBody>
          <a:bodyPr/>
          <a:lstStyle/>
          <a:p>
            <a:fld id="{525E9E7B-7CEB-48D7-8FD9-B9BD356146B3}" type="slidenum">
              <a:rPr lang="en-GB" smtClean="0"/>
              <a:t>19</a:t>
            </a:fld>
            <a:endParaRPr lang="en-GB"/>
          </a:p>
        </p:txBody>
      </p:sp>
    </p:spTree>
    <p:extLst>
      <p:ext uri="{BB962C8B-B14F-4D97-AF65-F5344CB8AC3E}">
        <p14:creationId xmlns:p14="http://schemas.microsoft.com/office/powerpoint/2010/main" val="4190133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20</a:t>
            </a:fld>
            <a:endParaRPr lang="en-GB"/>
          </a:p>
        </p:txBody>
      </p:sp>
    </p:spTree>
    <p:extLst>
      <p:ext uri="{BB962C8B-B14F-4D97-AF65-F5344CB8AC3E}">
        <p14:creationId xmlns:p14="http://schemas.microsoft.com/office/powerpoint/2010/main" val="2904375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22</a:t>
            </a:fld>
            <a:endParaRPr lang="en-GB"/>
          </a:p>
        </p:txBody>
      </p:sp>
    </p:spTree>
    <p:extLst>
      <p:ext uri="{BB962C8B-B14F-4D97-AF65-F5344CB8AC3E}">
        <p14:creationId xmlns:p14="http://schemas.microsoft.com/office/powerpoint/2010/main" val="2271014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24</a:t>
            </a:fld>
            <a:endParaRPr lang="en-GB"/>
          </a:p>
        </p:txBody>
      </p:sp>
    </p:spTree>
    <p:extLst>
      <p:ext uri="{BB962C8B-B14F-4D97-AF65-F5344CB8AC3E}">
        <p14:creationId xmlns:p14="http://schemas.microsoft.com/office/powerpoint/2010/main" val="3209372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26</a:t>
            </a:fld>
            <a:endParaRPr lang="en-GB"/>
          </a:p>
        </p:txBody>
      </p:sp>
    </p:spTree>
    <p:extLst>
      <p:ext uri="{BB962C8B-B14F-4D97-AF65-F5344CB8AC3E}">
        <p14:creationId xmlns:p14="http://schemas.microsoft.com/office/powerpoint/2010/main" val="574798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22B62-07A8-DAB1-4408-1A5CD40ED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895C46-5DFE-49C8-46F5-B95D4B318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2D273-E005-07A2-ABDC-72C2F43390CD}"/>
              </a:ext>
            </a:extLst>
          </p:cNvPr>
          <p:cNvSpPr>
            <a:spLocks noGrp="1"/>
          </p:cNvSpPr>
          <p:nvPr>
            <p:ph type="body" idx="1"/>
          </p:nvPr>
        </p:nvSpPr>
        <p:spPr/>
        <p:txBody>
          <a:bodyPr/>
          <a:lstStyle/>
          <a:p>
            <a:r>
              <a:rPr lang="en-GB"/>
              <a:t>Learners list as many similarities as they can.</a:t>
            </a:r>
          </a:p>
          <a:p>
            <a:r>
              <a:rPr lang="en-GB"/>
              <a:t>When learners have run out of ideas, reveal that all of them are dandelion leaves.</a:t>
            </a:r>
          </a:p>
        </p:txBody>
      </p:sp>
      <p:sp>
        <p:nvSpPr>
          <p:cNvPr id="4" name="Slide Number Placeholder 3">
            <a:extLst>
              <a:ext uri="{FF2B5EF4-FFF2-40B4-BE49-F238E27FC236}">
                <a16:creationId xmlns:a16="http://schemas.microsoft.com/office/drawing/2014/main" id="{C76448C6-9548-800C-0345-E910856A6628}"/>
              </a:ext>
            </a:extLst>
          </p:cNvPr>
          <p:cNvSpPr>
            <a:spLocks noGrp="1"/>
          </p:cNvSpPr>
          <p:nvPr>
            <p:ph type="sldNum" sz="quarter" idx="5"/>
          </p:nvPr>
        </p:nvSpPr>
        <p:spPr/>
        <p:txBody>
          <a:bodyPr/>
          <a:lstStyle/>
          <a:p>
            <a:fld id="{525E9E7B-7CEB-48D7-8FD9-B9BD356146B3}" type="slidenum">
              <a:rPr lang="en-GB" smtClean="0"/>
              <a:t>4</a:t>
            </a:fld>
            <a:endParaRPr lang="en-GB"/>
          </a:p>
        </p:txBody>
      </p:sp>
    </p:spTree>
    <p:extLst>
      <p:ext uri="{BB962C8B-B14F-4D97-AF65-F5344CB8AC3E}">
        <p14:creationId xmlns:p14="http://schemas.microsoft.com/office/powerpoint/2010/main" val="3137871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24A09-9B08-2F35-29F4-3C28179A5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B227F-572A-546E-D511-7645936DC6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044287-7A14-8F7F-57A8-4E0AED7B9840}"/>
              </a:ext>
            </a:extLst>
          </p:cNvPr>
          <p:cNvSpPr>
            <a:spLocks noGrp="1"/>
          </p:cNvSpPr>
          <p:nvPr>
            <p:ph type="body" idx="1"/>
          </p:nvPr>
        </p:nvSpPr>
        <p:spPr/>
        <p:txBody>
          <a:bodyPr/>
          <a:lstStyle/>
          <a:p>
            <a:r>
              <a:rPr lang="en-GB" dirty="0"/>
              <a:t>Knowing when differences in a characteristic are variations or indications of a different species is important  for accurately measuring biodiversity. </a:t>
            </a:r>
            <a:endParaRPr lang="en-GB"/>
          </a:p>
        </p:txBody>
      </p:sp>
      <p:sp>
        <p:nvSpPr>
          <p:cNvPr id="4" name="Slide Number Placeholder 3">
            <a:extLst>
              <a:ext uri="{FF2B5EF4-FFF2-40B4-BE49-F238E27FC236}">
                <a16:creationId xmlns:a16="http://schemas.microsoft.com/office/drawing/2014/main" id="{2D7B23B4-E77B-1AAF-FD70-FE88B0E918B9}"/>
              </a:ext>
            </a:extLst>
          </p:cNvPr>
          <p:cNvSpPr>
            <a:spLocks noGrp="1"/>
          </p:cNvSpPr>
          <p:nvPr>
            <p:ph type="sldNum" sz="quarter" idx="5"/>
          </p:nvPr>
        </p:nvSpPr>
        <p:spPr/>
        <p:txBody>
          <a:bodyPr/>
          <a:lstStyle/>
          <a:p>
            <a:fld id="{525E9E7B-7CEB-48D7-8FD9-B9BD356146B3}" type="slidenum">
              <a:rPr lang="en-GB" smtClean="0"/>
              <a:t>5</a:t>
            </a:fld>
            <a:endParaRPr lang="en-GB"/>
          </a:p>
        </p:txBody>
      </p:sp>
    </p:spTree>
    <p:extLst>
      <p:ext uri="{BB962C8B-B14F-4D97-AF65-F5344CB8AC3E}">
        <p14:creationId xmlns:p14="http://schemas.microsoft.com/office/powerpoint/2010/main" val="2112683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Looking at physical descriptions of plant is still how most species identification is done in the field. Genetic testing is increasingly identifying instances where physical characteristics that look like natural variation are clustered and passed down in ways that suggest they may count as separate species or sub-species.</a:t>
            </a:r>
          </a:p>
          <a:p>
            <a:endParaRPr lang="en-GB"/>
          </a:p>
          <a:p>
            <a:r>
              <a:rPr lang="en-GB"/>
              <a:t>The ‘common dandelion’ is an example of a species complex. A group of closely related organisms that are similar in appearance and difficult to distinguish, usually requiring genetic testing to differentiate. In the case of dandelions, many of the species in the complex only occur in small areas. The physical and genetic differences may represent adaptations to these very local conditions. </a:t>
            </a:r>
          </a:p>
          <a:p>
            <a:endParaRPr lang="en-GB"/>
          </a:p>
          <a:p>
            <a:r>
              <a:rPr lang="en-GB"/>
              <a:t>In these images “T.” is short for Taraxacum, the scientific name for the genus that dandelions belong to. It is thought that this comes from an Arabic word meaning “bitter herb”.</a:t>
            </a:r>
          </a:p>
          <a:p>
            <a:r>
              <a:rPr lang="en-GB" b="1" err="1"/>
              <a:t>obtusifrons</a:t>
            </a:r>
            <a:r>
              <a:rPr lang="en-GB"/>
              <a:t> means ‘blunt’ forehead and refers to the shape of the flower head when it is closed.</a:t>
            </a:r>
          </a:p>
          <a:p>
            <a:r>
              <a:rPr lang="en-GB" b="1" err="1"/>
              <a:t>excellens</a:t>
            </a:r>
            <a:r>
              <a:rPr lang="en-GB"/>
              <a:t> means ‘excellent’. What makes this type of dandelion excellent? </a:t>
            </a:r>
          </a:p>
        </p:txBody>
      </p:sp>
      <p:sp>
        <p:nvSpPr>
          <p:cNvPr id="4" name="Slide Number Placeholder 3"/>
          <p:cNvSpPr>
            <a:spLocks noGrp="1"/>
          </p:cNvSpPr>
          <p:nvPr>
            <p:ph type="sldNum" sz="quarter" idx="5"/>
          </p:nvPr>
        </p:nvSpPr>
        <p:spPr/>
        <p:txBody>
          <a:bodyPr/>
          <a:lstStyle/>
          <a:p>
            <a:fld id="{525E9E7B-7CEB-48D7-8FD9-B9BD356146B3}" type="slidenum">
              <a:rPr lang="en-GB" smtClean="0"/>
              <a:t>6</a:t>
            </a:fld>
            <a:endParaRPr lang="en-GB"/>
          </a:p>
        </p:txBody>
      </p:sp>
    </p:spTree>
    <p:extLst>
      <p:ext uri="{BB962C8B-B14F-4D97-AF65-F5344CB8AC3E}">
        <p14:creationId xmlns:p14="http://schemas.microsoft.com/office/powerpoint/2010/main" val="2609569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8</a:t>
            </a:fld>
            <a:endParaRPr lang="en-GB"/>
          </a:p>
        </p:txBody>
      </p:sp>
    </p:spTree>
    <p:extLst>
      <p:ext uri="{BB962C8B-B14F-4D97-AF65-F5344CB8AC3E}">
        <p14:creationId xmlns:p14="http://schemas.microsoft.com/office/powerpoint/2010/main" val="1764661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Rachises (</a:t>
            </a:r>
            <a:r>
              <a:rPr lang="en-GB" err="1"/>
              <a:t>ra</a:t>
            </a:r>
            <a:r>
              <a:rPr lang="en-GB"/>
              <a:t>-KIS-es).  Singular - rachis (</a:t>
            </a:r>
            <a:r>
              <a:rPr lang="en-GB" err="1"/>
              <a:t>ra</a:t>
            </a:r>
            <a:r>
              <a:rPr lang="en-GB"/>
              <a:t>-KIS)</a:t>
            </a:r>
          </a:p>
        </p:txBody>
      </p:sp>
      <p:sp>
        <p:nvSpPr>
          <p:cNvPr id="4" name="Slide Number Placeholder 3"/>
          <p:cNvSpPr>
            <a:spLocks noGrp="1"/>
          </p:cNvSpPr>
          <p:nvPr>
            <p:ph type="sldNum" sz="quarter" idx="5"/>
          </p:nvPr>
        </p:nvSpPr>
        <p:spPr/>
        <p:txBody>
          <a:bodyPr/>
          <a:lstStyle/>
          <a:p>
            <a:fld id="{525E9E7B-7CEB-48D7-8FD9-B9BD356146B3}" type="slidenum">
              <a:rPr lang="en-GB" smtClean="0"/>
              <a:t>9</a:t>
            </a:fld>
            <a:endParaRPr lang="en-GB"/>
          </a:p>
        </p:txBody>
      </p:sp>
    </p:spTree>
    <p:extLst>
      <p:ext uri="{BB962C8B-B14F-4D97-AF65-F5344CB8AC3E}">
        <p14:creationId xmlns:p14="http://schemas.microsoft.com/office/powerpoint/2010/main" val="124120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Work Sans" pitchFamily="2" charset="0"/>
              </a:rPr>
              <a:t>Memory aids</a:t>
            </a:r>
          </a:p>
          <a:p>
            <a:r>
              <a:rPr lang="en-GB" sz="1200" b="1">
                <a:latin typeface="Work Sans" pitchFamily="2" charset="0"/>
              </a:rPr>
              <a:t>Lance</a:t>
            </a:r>
            <a:r>
              <a:rPr lang="en-GB" sz="1200">
                <a:latin typeface="Work Sans" pitchFamily="2" charset="0"/>
              </a:rPr>
              <a:t>olate – A </a:t>
            </a:r>
            <a:r>
              <a:rPr lang="en-GB" sz="1200" b="1">
                <a:latin typeface="Work Sans" pitchFamily="2" charset="0"/>
              </a:rPr>
              <a:t>lance</a:t>
            </a:r>
            <a:r>
              <a:rPr lang="en-GB" sz="1200">
                <a:latin typeface="Work Sans" pitchFamily="2" charset="0"/>
              </a:rPr>
              <a:t> is a long, pointed weapon similar to a spear.</a:t>
            </a:r>
          </a:p>
          <a:p>
            <a:r>
              <a:rPr lang="en-GB" sz="1200" b="1">
                <a:latin typeface="Work Sans" pitchFamily="2" charset="0"/>
              </a:rPr>
              <a:t>Spatula</a:t>
            </a:r>
            <a:r>
              <a:rPr lang="en-GB" sz="1200">
                <a:latin typeface="Work Sans" pitchFamily="2" charset="0"/>
              </a:rPr>
              <a:t>te – A spatula is a cooking tool with a narrow handle and a wide top.</a:t>
            </a:r>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10</a:t>
            </a:fld>
            <a:endParaRPr lang="en-GB"/>
          </a:p>
        </p:txBody>
      </p:sp>
    </p:spTree>
    <p:extLst>
      <p:ext uri="{BB962C8B-B14F-4D97-AF65-F5344CB8AC3E}">
        <p14:creationId xmlns:p14="http://schemas.microsoft.com/office/powerpoint/2010/main" val="1151073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Work Sans" pitchFamily="2" charset="0"/>
              </a:rPr>
              <a:t>Memory aids</a:t>
            </a:r>
          </a:p>
          <a:p>
            <a:r>
              <a:rPr lang="en-GB" b="0" dirty="0"/>
              <a:t>Entire (</a:t>
            </a:r>
            <a:r>
              <a:rPr lang="en-GB" b="0" dirty="0" err="1"/>
              <a:t>en</a:t>
            </a:r>
            <a:r>
              <a:rPr lang="en-GB" b="0" dirty="0"/>
              <a:t>-TIE-er) – The line of the edge is a smooth, unbroken, line.</a:t>
            </a:r>
          </a:p>
          <a:p>
            <a:r>
              <a:rPr lang="en-GB" b="1" dirty="0"/>
              <a:t>Dent</a:t>
            </a:r>
            <a:r>
              <a:rPr lang="en-GB" dirty="0"/>
              <a:t>ate (den-TATE) – Like the teeth of a lion. You go to a </a:t>
            </a:r>
            <a:r>
              <a:rPr lang="en-GB" b="1" dirty="0"/>
              <a:t>dent</a:t>
            </a:r>
            <a:r>
              <a:rPr lang="en-GB" dirty="0"/>
              <a:t>ist to look after your teeth.</a:t>
            </a:r>
          </a:p>
          <a:p>
            <a:r>
              <a:rPr lang="en-GB" dirty="0"/>
              <a:t>Serrate (ser-RATE) – Like the edge of a saw or steak knife, these have </a:t>
            </a:r>
            <a:r>
              <a:rPr lang="en-GB" b="1" dirty="0"/>
              <a:t>serrated</a:t>
            </a:r>
            <a:r>
              <a:rPr lang="en-GB" dirty="0"/>
              <a:t> edges.</a:t>
            </a:r>
          </a:p>
          <a:p>
            <a:r>
              <a:rPr lang="en-GB" b="1" dirty="0"/>
              <a:t>Cren</a:t>
            </a:r>
            <a:r>
              <a:rPr lang="en-GB" dirty="0"/>
              <a:t>ate (</a:t>
            </a:r>
            <a:r>
              <a:rPr lang="en-GB" dirty="0" err="1"/>
              <a:t>cren</a:t>
            </a:r>
            <a:r>
              <a:rPr lang="en-GB" dirty="0"/>
              <a:t>-ATE) – The top of a castle wall has evenly spaced blunt bits called </a:t>
            </a:r>
            <a:r>
              <a:rPr lang="en-GB" b="1" dirty="0" err="1"/>
              <a:t>cren</a:t>
            </a:r>
            <a:r>
              <a:rPr lang="en-GB" dirty="0" err="1"/>
              <a:t>nelations</a:t>
            </a:r>
            <a:r>
              <a:rPr lang="en-GB" dirty="0"/>
              <a:t>.</a:t>
            </a:r>
          </a:p>
          <a:p>
            <a:r>
              <a:rPr lang="en-GB" b="1" dirty="0"/>
              <a:t>Lob</a:t>
            </a:r>
            <a:r>
              <a:rPr lang="en-GB" dirty="0"/>
              <a:t>ate (lobe-ATE) – Rounded like a person’s ear </a:t>
            </a:r>
            <a:r>
              <a:rPr lang="en-GB" b="1" dirty="0"/>
              <a:t>lobe</a:t>
            </a:r>
          </a:p>
        </p:txBody>
      </p:sp>
      <p:sp>
        <p:nvSpPr>
          <p:cNvPr id="4" name="Slide Number Placeholder 3"/>
          <p:cNvSpPr>
            <a:spLocks noGrp="1"/>
          </p:cNvSpPr>
          <p:nvPr>
            <p:ph type="sldNum" sz="quarter" idx="5"/>
          </p:nvPr>
        </p:nvSpPr>
        <p:spPr/>
        <p:txBody>
          <a:bodyPr/>
          <a:lstStyle/>
          <a:p>
            <a:fld id="{525E9E7B-7CEB-48D7-8FD9-B9BD356146B3}" type="slidenum">
              <a:rPr lang="en-GB" smtClean="0"/>
              <a:t>11</a:t>
            </a:fld>
            <a:endParaRPr lang="en-GB"/>
          </a:p>
        </p:txBody>
      </p:sp>
    </p:spTree>
    <p:extLst>
      <p:ext uri="{BB962C8B-B14F-4D97-AF65-F5344CB8AC3E}">
        <p14:creationId xmlns:p14="http://schemas.microsoft.com/office/powerpoint/2010/main" val="1461741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Obcordate (</a:t>
            </a:r>
            <a:r>
              <a:rPr lang="en-GB" err="1"/>
              <a:t>ob</a:t>
            </a:r>
            <a:r>
              <a:rPr lang="en-GB"/>
              <a:t>-CORE-date) – Heart-shaped with the narrow end of the heart at the petiole.</a:t>
            </a:r>
          </a:p>
        </p:txBody>
      </p:sp>
      <p:sp>
        <p:nvSpPr>
          <p:cNvPr id="4" name="Slide Number Placeholder 3"/>
          <p:cNvSpPr>
            <a:spLocks noGrp="1"/>
          </p:cNvSpPr>
          <p:nvPr>
            <p:ph type="sldNum" sz="quarter" idx="5"/>
          </p:nvPr>
        </p:nvSpPr>
        <p:spPr/>
        <p:txBody>
          <a:bodyPr/>
          <a:lstStyle/>
          <a:p>
            <a:fld id="{525E9E7B-7CEB-48D7-8FD9-B9BD356146B3}" type="slidenum">
              <a:rPr lang="en-GB" smtClean="0"/>
              <a:t>12</a:t>
            </a:fld>
            <a:endParaRPr lang="en-GB"/>
          </a:p>
        </p:txBody>
      </p:sp>
    </p:spTree>
    <p:extLst>
      <p:ext uri="{BB962C8B-B14F-4D97-AF65-F5344CB8AC3E}">
        <p14:creationId xmlns:p14="http://schemas.microsoft.com/office/powerpoint/2010/main" val="2609730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625519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0860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750195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79109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userDrawn="1"/>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9770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236" y="1966074"/>
            <a:ext cx="8448964" cy="4755093"/>
          </a:xfrm>
          <a:prstGeom prst="rect">
            <a:avLst/>
          </a:prstGeom>
        </p:spPr>
      </p:pic>
    </p:spTree>
    <p:extLst>
      <p:ext uri="{BB962C8B-B14F-4D97-AF65-F5344CB8AC3E}">
        <p14:creationId xmlns:p14="http://schemas.microsoft.com/office/powerpoint/2010/main" val="3837576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2830307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jpe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jpe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eg"/><Relationship Id="rId11" Type="http://schemas.microsoft.com/office/2007/relationships/hdphoto" Target="../media/hdphoto5.wdp"/><Relationship Id="rId5" Type="http://schemas.openxmlformats.org/officeDocument/2006/relationships/image" Target="../media/image28.jpeg"/><Relationship Id="rId10" Type="http://schemas.openxmlformats.org/officeDocument/2006/relationships/image" Target="../media/image32.png"/><Relationship Id="rId4" Type="http://schemas.openxmlformats.org/officeDocument/2006/relationships/image" Target="../media/image27.jpeg"/><Relationship Id="rId9" Type="http://schemas.microsoft.com/office/2007/relationships/hdphoto" Target="../media/hdphoto4.wdp"/><Relationship Id="rId1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2.jpeg"/><Relationship Id="rId7" Type="http://schemas.openxmlformats.org/officeDocument/2006/relationships/image" Target="../media/image31.png"/><Relationship Id="rId12"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34.jpeg"/><Relationship Id="rId5" Type="http://schemas.openxmlformats.org/officeDocument/2006/relationships/image" Target="../media/image44.jpeg"/><Relationship Id="rId10" Type="http://schemas.microsoft.com/office/2007/relationships/hdphoto" Target="../media/hdphoto7.wdp"/><Relationship Id="rId4" Type="http://schemas.openxmlformats.org/officeDocument/2006/relationships/image" Target="../media/image43.jpe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4.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11.wdp"/><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jpe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2B399B-A0C8-4494-4A59-6FA53BCB4B7E}"/>
              </a:ext>
            </a:extLst>
          </p:cNvPr>
          <p:cNvSpPr>
            <a:spLocks noGrp="1"/>
          </p:cNvSpPr>
          <p:nvPr>
            <p:ph type="ctrTitle"/>
          </p:nvPr>
        </p:nvSpPr>
        <p:spPr>
          <a:xfrm>
            <a:off x="2361156" y="2090057"/>
            <a:ext cx="7469688" cy="1894114"/>
          </a:xfrm>
        </p:spPr>
        <p:txBody>
          <a:bodyPr>
            <a:normAutofit/>
          </a:bodyPr>
          <a:lstStyle/>
          <a:p>
            <a:r>
              <a:rPr lang="en-GB" sz="4400"/>
              <a:t>Introduction to botanical leaf vocabulary</a:t>
            </a:r>
          </a:p>
        </p:txBody>
      </p:sp>
    </p:spTree>
    <p:extLst>
      <p:ext uri="{BB962C8B-B14F-4D97-AF65-F5344CB8AC3E}">
        <p14:creationId xmlns:p14="http://schemas.microsoft.com/office/powerpoint/2010/main" val="3826421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8E38-FBEC-55A2-C562-4B421B0937BB}"/>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059BA4A-D151-0F4A-A891-2D2DE6214B7F}"/>
              </a:ext>
            </a:extLst>
          </p:cNvPr>
          <p:cNvGraphicFramePr>
            <a:graphicFrameLocks noGrp="1"/>
          </p:cNvGraphicFramePr>
          <p:nvPr>
            <p:extLst>
              <p:ext uri="{D42A27DB-BD31-4B8C-83A1-F6EECF244321}">
                <p14:modId xmlns:p14="http://schemas.microsoft.com/office/powerpoint/2010/main" val="1748030826"/>
              </p:ext>
            </p:extLst>
          </p:nvPr>
        </p:nvGraphicFramePr>
        <p:xfrm>
          <a:off x="854951" y="1335742"/>
          <a:ext cx="10348760" cy="4304658"/>
        </p:xfrm>
        <a:graphic>
          <a:graphicData uri="http://schemas.openxmlformats.org/drawingml/2006/table">
            <a:tbl>
              <a:tblPr firstRow="1" bandRow="1">
                <a:tableStyleId>{5940675A-B579-460E-94D1-54222C63F5DA}</a:tableStyleId>
              </a:tblPr>
              <a:tblGrid>
                <a:gridCol w="2587190">
                  <a:extLst>
                    <a:ext uri="{9D8B030D-6E8A-4147-A177-3AD203B41FA5}">
                      <a16:colId xmlns:a16="http://schemas.microsoft.com/office/drawing/2014/main" val="1320770706"/>
                    </a:ext>
                  </a:extLst>
                </a:gridCol>
                <a:gridCol w="2587190">
                  <a:extLst>
                    <a:ext uri="{9D8B030D-6E8A-4147-A177-3AD203B41FA5}">
                      <a16:colId xmlns:a16="http://schemas.microsoft.com/office/drawing/2014/main" val="940149586"/>
                    </a:ext>
                  </a:extLst>
                </a:gridCol>
                <a:gridCol w="2587190">
                  <a:extLst>
                    <a:ext uri="{9D8B030D-6E8A-4147-A177-3AD203B41FA5}">
                      <a16:colId xmlns:a16="http://schemas.microsoft.com/office/drawing/2014/main" val="30247084"/>
                    </a:ext>
                  </a:extLst>
                </a:gridCol>
                <a:gridCol w="2587190">
                  <a:extLst>
                    <a:ext uri="{9D8B030D-6E8A-4147-A177-3AD203B41FA5}">
                      <a16:colId xmlns:a16="http://schemas.microsoft.com/office/drawing/2014/main" val="4038869782"/>
                    </a:ext>
                  </a:extLst>
                </a:gridCol>
              </a:tblGrid>
              <a:tr h="427025">
                <a:tc>
                  <a:txBody>
                    <a:bodyPr/>
                    <a:lstStyle/>
                    <a:p>
                      <a:r>
                        <a:rPr lang="en-GB" sz="2400">
                          <a:latin typeface="Work Sans" pitchFamily="2" charset="0"/>
                        </a:rPr>
                        <a:t>Lanceolate</a:t>
                      </a:r>
                    </a:p>
                  </a:txBody>
                  <a:tcPr/>
                </a:tc>
                <a:tc>
                  <a:txBody>
                    <a:bodyPr/>
                    <a:lstStyle/>
                    <a:p>
                      <a:r>
                        <a:rPr lang="en-GB" sz="2400">
                          <a:latin typeface="Work Sans" pitchFamily="2" charset="0"/>
                        </a:rPr>
                        <a:t>Oval</a:t>
                      </a:r>
                    </a:p>
                  </a:txBody>
                  <a:tcPr/>
                </a:tc>
                <a:tc>
                  <a:txBody>
                    <a:bodyPr/>
                    <a:lstStyle/>
                    <a:p>
                      <a:r>
                        <a:rPr lang="en-GB" sz="2400">
                          <a:latin typeface="Work Sans" pitchFamily="2" charset="0"/>
                        </a:rPr>
                        <a:t>Spatulate</a:t>
                      </a:r>
                    </a:p>
                  </a:txBody>
                  <a:tcPr/>
                </a:tc>
                <a:tc>
                  <a:txBody>
                    <a:bodyPr/>
                    <a:lstStyle/>
                    <a:p>
                      <a:r>
                        <a:rPr lang="en-GB" sz="2400">
                          <a:latin typeface="Work Sans" pitchFamily="2" charset="0"/>
                        </a:rPr>
                        <a:t>Fern or feather</a:t>
                      </a:r>
                    </a:p>
                  </a:txBody>
                  <a:tcPr/>
                </a:tc>
                <a:extLst>
                  <a:ext uri="{0D108BD9-81ED-4DB2-BD59-A6C34878D82A}">
                    <a16:rowId xmlns:a16="http://schemas.microsoft.com/office/drawing/2014/main" val="3165423157"/>
                  </a:ext>
                </a:extLst>
              </a:tr>
              <a:tr h="220736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2058649"/>
                  </a:ext>
                </a:extLst>
              </a:tr>
              <a:tr h="1640097">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544269093"/>
                  </a:ext>
                </a:extLst>
              </a:tr>
            </a:tbl>
          </a:graphicData>
        </a:graphic>
      </p:graphicFrame>
      <p:sp>
        <p:nvSpPr>
          <p:cNvPr id="2" name="Title 1">
            <a:extLst>
              <a:ext uri="{FF2B5EF4-FFF2-40B4-BE49-F238E27FC236}">
                <a16:creationId xmlns:a16="http://schemas.microsoft.com/office/drawing/2014/main" id="{8D33D68F-DB15-2737-60A2-D33FC1F8F0B0}"/>
              </a:ext>
            </a:extLst>
          </p:cNvPr>
          <p:cNvSpPr>
            <a:spLocks noGrp="1"/>
          </p:cNvSpPr>
          <p:nvPr>
            <p:ph type="title"/>
          </p:nvPr>
        </p:nvSpPr>
        <p:spPr/>
        <p:txBody>
          <a:bodyPr/>
          <a:lstStyle/>
          <a:p>
            <a:r>
              <a:rPr lang="en-GB">
                <a:latin typeface="Work Sans" pitchFamily="2" charset="0"/>
              </a:rPr>
              <a:t>Leaf shapes</a:t>
            </a:r>
          </a:p>
        </p:txBody>
      </p:sp>
      <p:pic>
        <p:nvPicPr>
          <p:cNvPr id="24" name="Picture 23" descr="A green leaf with black stem&#10;&#10;AI-generated content may be incorrect.">
            <a:extLst>
              <a:ext uri="{FF2B5EF4-FFF2-40B4-BE49-F238E27FC236}">
                <a16:creationId xmlns:a16="http://schemas.microsoft.com/office/drawing/2014/main" id="{BD80D1F3-9A04-DA49-13AC-DAF8674BD59E}"/>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901177">
            <a:off x="8802584" y="2073410"/>
            <a:ext cx="2140696" cy="1549358"/>
          </a:xfrm>
          <a:prstGeom prst="rect">
            <a:avLst/>
          </a:prstGeom>
        </p:spPr>
      </p:pic>
      <p:grpSp>
        <p:nvGrpSpPr>
          <p:cNvPr id="35" name="Group 34">
            <a:extLst>
              <a:ext uri="{FF2B5EF4-FFF2-40B4-BE49-F238E27FC236}">
                <a16:creationId xmlns:a16="http://schemas.microsoft.com/office/drawing/2014/main" id="{4CE7483E-D814-560C-058C-B06371EE42D5}"/>
              </a:ext>
            </a:extLst>
          </p:cNvPr>
          <p:cNvGrpSpPr/>
          <p:nvPr/>
        </p:nvGrpSpPr>
        <p:grpSpPr>
          <a:xfrm rot="1865806">
            <a:off x="6850867" y="1846050"/>
            <a:ext cx="905436" cy="2004076"/>
            <a:chOff x="6705022" y="2089531"/>
            <a:chExt cx="1054100" cy="2292350"/>
          </a:xfrm>
        </p:grpSpPr>
        <p:pic>
          <p:nvPicPr>
            <p:cNvPr id="34" name="Picture 33" descr="A green object with a white background&#10;&#10;AI-generated content may be incorrect.">
              <a:extLst>
                <a:ext uri="{FF2B5EF4-FFF2-40B4-BE49-F238E27FC236}">
                  <a16:creationId xmlns:a16="http://schemas.microsoft.com/office/drawing/2014/main" id="{EB1A3AA0-BDA3-DB1B-CB36-16BBB2FE4A26}"/>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05022" y="2089531"/>
              <a:ext cx="1054100" cy="2292350"/>
            </a:xfrm>
            <a:prstGeom prst="rect">
              <a:avLst/>
            </a:prstGeom>
          </p:spPr>
        </p:pic>
        <p:sp>
          <p:nvSpPr>
            <p:cNvPr id="26" name="Free-form: Shape 25">
              <a:extLst>
                <a:ext uri="{FF2B5EF4-FFF2-40B4-BE49-F238E27FC236}">
                  <a16:creationId xmlns:a16="http://schemas.microsoft.com/office/drawing/2014/main" id="{C8F44C78-553D-1621-4DFA-29E841E748BF}"/>
                </a:ext>
              </a:extLst>
            </p:cNvPr>
            <p:cNvSpPr/>
            <p:nvPr/>
          </p:nvSpPr>
          <p:spPr>
            <a:xfrm>
              <a:off x="7287094" y="2542308"/>
              <a:ext cx="74438" cy="1828800"/>
            </a:xfrm>
            <a:custGeom>
              <a:avLst/>
              <a:gdLst>
                <a:gd name="csX0" fmla="*/ 0 w 74438"/>
                <a:gd name="csY0" fmla="*/ 0 h 1828800"/>
                <a:gd name="csX1" fmla="*/ 73891 w 74438"/>
                <a:gd name="csY1" fmla="*/ 849746 h 1828800"/>
                <a:gd name="csX2" fmla="*/ 27710 w 74438"/>
                <a:gd name="csY2" fmla="*/ 1828800 h 1828800"/>
              </a:gdLst>
              <a:ahLst/>
              <a:cxnLst>
                <a:cxn ang="0">
                  <a:pos x="csX0" y="csY0"/>
                </a:cxn>
                <a:cxn ang="0">
                  <a:pos x="csX1" y="csY1"/>
                </a:cxn>
                <a:cxn ang="0">
                  <a:pos x="csX2" y="csY2"/>
                </a:cxn>
              </a:cxnLst>
              <a:rect l="l" t="t" r="r" b="b"/>
              <a:pathLst>
                <a:path w="74438" h="1828800">
                  <a:moveTo>
                    <a:pt x="0" y="0"/>
                  </a:moveTo>
                  <a:cubicBezTo>
                    <a:pt x="34636" y="272473"/>
                    <a:pt x="69273" y="544946"/>
                    <a:pt x="73891" y="849746"/>
                  </a:cubicBezTo>
                  <a:cubicBezTo>
                    <a:pt x="78509" y="1154546"/>
                    <a:pt x="53109" y="1491673"/>
                    <a:pt x="27710" y="1828800"/>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grpSp>
      <p:grpSp>
        <p:nvGrpSpPr>
          <p:cNvPr id="30" name="Group 29">
            <a:extLst>
              <a:ext uri="{FF2B5EF4-FFF2-40B4-BE49-F238E27FC236}">
                <a16:creationId xmlns:a16="http://schemas.microsoft.com/office/drawing/2014/main" id="{29BF8BE4-E441-C3D1-13A5-4F94FCA832A0}"/>
              </a:ext>
            </a:extLst>
          </p:cNvPr>
          <p:cNvGrpSpPr/>
          <p:nvPr/>
        </p:nvGrpSpPr>
        <p:grpSpPr>
          <a:xfrm rot="1865806">
            <a:off x="4378644" y="1892924"/>
            <a:ext cx="979304" cy="1959521"/>
            <a:chOff x="4230254" y="2357824"/>
            <a:chExt cx="1034473" cy="2232649"/>
          </a:xfrm>
        </p:grpSpPr>
        <p:sp>
          <p:nvSpPr>
            <p:cNvPr id="8" name="Oval 7">
              <a:extLst>
                <a:ext uri="{FF2B5EF4-FFF2-40B4-BE49-F238E27FC236}">
                  <a16:creationId xmlns:a16="http://schemas.microsoft.com/office/drawing/2014/main" id="{22AB3BB6-AA3E-98B2-578C-7064FE6BF6CA}"/>
                </a:ext>
              </a:extLst>
            </p:cNvPr>
            <p:cNvSpPr/>
            <p:nvPr/>
          </p:nvSpPr>
          <p:spPr>
            <a:xfrm>
              <a:off x="4230254" y="2357824"/>
              <a:ext cx="1034473" cy="152655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27" name="Free-form: Shape 26">
              <a:extLst>
                <a:ext uri="{FF2B5EF4-FFF2-40B4-BE49-F238E27FC236}">
                  <a16:creationId xmlns:a16="http://schemas.microsoft.com/office/drawing/2014/main" id="{DEF67A20-3805-EB61-5690-BD2DBA9946DF}"/>
                </a:ext>
              </a:extLst>
            </p:cNvPr>
            <p:cNvSpPr/>
            <p:nvPr/>
          </p:nvSpPr>
          <p:spPr>
            <a:xfrm>
              <a:off x="4618182" y="2613891"/>
              <a:ext cx="138545" cy="1976582"/>
            </a:xfrm>
            <a:custGeom>
              <a:avLst/>
              <a:gdLst>
                <a:gd name="csX0" fmla="*/ 138545 w 138545"/>
                <a:gd name="csY0" fmla="*/ 0 h 1976582"/>
                <a:gd name="csX1" fmla="*/ 101600 w 138545"/>
                <a:gd name="csY1" fmla="*/ 1265382 h 1976582"/>
                <a:gd name="csX2" fmla="*/ 0 w 138545"/>
                <a:gd name="csY2" fmla="*/ 1976582 h 1976582"/>
              </a:gdLst>
              <a:ahLst/>
              <a:cxnLst>
                <a:cxn ang="0">
                  <a:pos x="csX0" y="csY0"/>
                </a:cxn>
                <a:cxn ang="0">
                  <a:pos x="csX1" y="csY1"/>
                </a:cxn>
                <a:cxn ang="0">
                  <a:pos x="csX2" y="csY2"/>
                </a:cxn>
              </a:cxnLst>
              <a:rect l="l" t="t" r="r" b="b"/>
              <a:pathLst>
                <a:path w="138545" h="1976582">
                  <a:moveTo>
                    <a:pt x="138545" y="0"/>
                  </a:moveTo>
                  <a:cubicBezTo>
                    <a:pt x="131618" y="467976"/>
                    <a:pt x="124691" y="935952"/>
                    <a:pt x="101600" y="1265382"/>
                  </a:cubicBezTo>
                  <a:cubicBezTo>
                    <a:pt x="78509" y="1594812"/>
                    <a:pt x="39254" y="1785697"/>
                    <a:pt x="0" y="1976582"/>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grpSp>
      <p:grpSp>
        <p:nvGrpSpPr>
          <p:cNvPr id="29" name="Group 28">
            <a:extLst>
              <a:ext uri="{FF2B5EF4-FFF2-40B4-BE49-F238E27FC236}">
                <a16:creationId xmlns:a16="http://schemas.microsoft.com/office/drawing/2014/main" id="{3AAEEEA2-35F4-CC4E-EA25-2A2529826104}"/>
              </a:ext>
            </a:extLst>
          </p:cNvPr>
          <p:cNvGrpSpPr/>
          <p:nvPr/>
        </p:nvGrpSpPr>
        <p:grpSpPr>
          <a:xfrm rot="2062117">
            <a:off x="2040794" y="1828477"/>
            <a:ext cx="341746" cy="2149521"/>
            <a:chOff x="1921163" y="2357824"/>
            <a:chExt cx="341746" cy="2149521"/>
          </a:xfrm>
        </p:grpSpPr>
        <p:sp>
          <p:nvSpPr>
            <p:cNvPr id="7" name="Oval 6">
              <a:extLst>
                <a:ext uri="{FF2B5EF4-FFF2-40B4-BE49-F238E27FC236}">
                  <a16:creationId xmlns:a16="http://schemas.microsoft.com/office/drawing/2014/main" id="{5EB69CCC-415A-0CC7-BDE1-C6E1E4B789C7}"/>
                </a:ext>
              </a:extLst>
            </p:cNvPr>
            <p:cNvSpPr/>
            <p:nvPr/>
          </p:nvSpPr>
          <p:spPr>
            <a:xfrm>
              <a:off x="1921163" y="2357824"/>
              <a:ext cx="341746" cy="159789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28" name="Free-form: Shape 27">
              <a:extLst>
                <a:ext uri="{FF2B5EF4-FFF2-40B4-BE49-F238E27FC236}">
                  <a16:creationId xmlns:a16="http://schemas.microsoft.com/office/drawing/2014/main" id="{79467BDA-E8EB-55AA-DF12-71DF2F6B1D34}"/>
                </a:ext>
              </a:extLst>
            </p:cNvPr>
            <p:cNvSpPr/>
            <p:nvPr/>
          </p:nvSpPr>
          <p:spPr>
            <a:xfrm>
              <a:off x="2022764" y="2447636"/>
              <a:ext cx="65051" cy="2059709"/>
            </a:xfrm>
            <a:custGeom>
              <a:avLst/>
              <a:gdLst>
                <a:gd name="csX0" fmla="*/ 64654 w 65051"/>
                <a:gd name="csY0" fmla="*/ 0 h 2059709"/>
                <a:gd name="csX1" fmla="*/ 55418 w 65051"/>
                <a:gd name="csY1" fmla="*/ 1496291 h 2059709"/>
                <a:gd name="csX2" fmla="*/ 0 w 65051"/>
                <a:gd name="csY2" fmla="*/ 2059709 h 2059709"/>
              </a:gdLst>
              <a:ahLst/>
              <a:cxnLst>
                <a:cxn ang="0">
                  <a:pos x="csX0" y="csY0"/>
                </a:cxn>
                <a:cxn ang="0">
                  <a:pos x="csX1" y="csY1"/>
                </a:cxn>
                <a:cxn ang="0">
                  <a:pos x="csX2" y="csY2"/>
                </a:cxn>
              </a:cxnLst>
              <a:rect l="l" t="t" r="r" b="b"/>
              <a:pathLst>
                <a:path w="65051" h="2059709">
                  <a:moveTo>
                    <a:pt x="64654" y="0"/>
                  </a:moveTo>
                  <a:cubicBezTo>
                    <a:pt x="65424" y="576503"/>
                    <a:pt x="66194" y="1153006"/>
                    <a:pt x="55418" y="1496291"/>
                  </a:cubicBezTo>
                  <a:cubicBezTo>
                    <a:pt x="44642" y="1839576"/>
                    <a:pt x="22321" y="1949642"/>
                    <a:pt x="0" y="2059709"/>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grpSp>
      <p:pic>
        <p:nvPicPr>
          <p:cNvPr id="36" name="Picture 35" descr="A close up of a leaf&#10;&#10;AI-generated content may be incorrect.">
            <a:extLst>
              <a:ext uri="{FF2B5EF4-FFF2-40B4-BE49-F238E27FC236}">
                <a16:creationId xmlns:a16="http://schemas.microsoft.com/office/drawing/2014/main" id="{5F76FE04-CC65-9C0F-EF1F-AAFECC14EE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9302">
            <a:off x="1785864" y="3714491"/>
            <a:ext cx="740240" cy="2344391"/>
          </a:xfrm>
          <a:prstGeom prst="rect">
            <a:avLst/>
          </a:prstGeom>
        </p:spPr>
      </p:pic>
      <p:pic>
        <p:nvPicPr>
          <p:cNvPr id="37" name="Picture 36" descr="A close up of a leaf&#10;&#10;AI-generated content may be incorrect.">
            <a:extLst>
              <a:ext uri="{FF2B5EF4-FFF2-40B4-BE49-F238E27FC236}">
                <a16:creationId xmlns:a16="http://schemas.microsoft.com/office/drawing/2014/main" id="{2565F2A0-8275-6830-B6F1-28881DA8FE5A}"/>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20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3549905">
            <a:off x="3866875" y="3713304"/>
            <a:ext cx="1637459" cy="2352382"/>
          </a:xfrm>
          <a:prstGeom prst="rect">
            <a:avLst/>
          </a:prstGeom>
        </p:spPr>
      </p:pic>
      <p:pic>
        <p:nvPicPr>
          <p:cNvPr id="38" name="Picture 37" descr="A close up of a leaf&#10;&#10;AI-generated content may be incorrect.">
            <a:extLst>
              <a:ext uri="{FF2B5EF4-FFF2-40B4-BE49-F238E27FC236}">
                <a16:creationId xmlns:a16="http://schemas.microsoft.com/office/drawing/2014/main" id="{0B26B89C-2407-C2EF-C84B-1B8FDDAEF67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3126703">
            <a:off x="6564182" y="3542924"/>
            <a:ext cx="1245921" cy="2464328"/>
          </a:xfrm>
          <a:prstGeom prst="rect">
            <a:avLst/>
          </a:prstGeom>
        </p:spPr>
      </p:pic>
      <p:pic>
        <p:nvPicPr>
          <p:cNvPr id="41" name="Picture 40" descr="A close up of a plant&#10;&#10;AI-generated content may be incorrect.">
            <a:extLst>
              <a:ext uri="{FF2B5EF4-FFF2-40B4-BE49-F238E27FC236}">
                <a16:creationId xmlns:a16="http://schemas.microsoft.com/office/drawing/2014/main" id="{6F4ECC4B-A9D2-05C9-77C6-83279944217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4931">
            <a:off x="9248387" y="3551089"/>
            <a:ext cx="1196352" cy="2467929"/>
          </a:xfrm>
          <a:prstGeom prst="rect">
            <a:avLst/>
          </a:prstGeom>
        </p:spPr>
      </p:pic>
    </p:spTree>
    <p:extLst>
      <p:ext uri="{BB962C8B-B14F-4D97-AF65-F5344CB8AC3E}">
        <p14:creationId xmlns:p14="http://schemas.microsoft.com/office/powerpoint/2010/main" val="2403522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7C74800D-C107-B45F-9A37-B6F19572AAF1}"/>
              </a:ext>
            </a:extLst>
          </p:cNvPr>
          <p:cNvGraphicFramePr>
            <a:graphicFrameLocks noGrp="1"/>
          </p:cNvGraphicFramePr>
          <p:nvPr>
            <p:extLst>
              <p:ext uri="{D42A27DB-BD31-4B8C-83A1-F6EECF244321}">
                <p14:modId xmlns:p14="http://schemas.microsoft.com/office/powerpoint/2010/main" val="128944516"/>
              </p:ext>
            </p:extLst>
          </p:nvPr>
        </p:nvGraphicFramePr>
        <p:xfrm>
          <a:off x="1017768" y="1265777"/>
          <a:ext cx="10455965" cy="4380977"/>
        </p:xfrm>
        <a:graphic>
          <a:graphicData uri="http://schemas.openxmlformats.org/drawingml/2006/table">
            <a:tbl>
              <a:tblPr firstRow="1" bandRow="1">
                <a:tableStyleId>{5940675A-B579-460E-94D1-54222C63F5DA}</a:tableStyleId>
              </a:tblPr>
              <a:tblGrid>
                <a:gridCol w="2091193">
                  <a:extLst>
                    <a:ext uri="{9D8B030D-6E8A-4147-A177-3AD203B41FA5}">
                      <a16:colId xmlns:a16="http://schemas.microsoft.com/office/drawing/2014/main" val="4032467918"/>
                    </a:ext>
                  </a:extLst>
                </a:gridCol>
                <a:gridCol w="2091193">
                  <a:extLst>
                    <a:ext uri="{9D8B030D-6E8A-4147-A177-3AD203B41FA5}">
                      <a16:colId xmlns:a16="http://schemas.microsoft.com/office/drawing/2014/main" val="1489595357"/>
                    </a:ext>
                  </a:extLst>
                </a:gridCol>
                <a:gridCol w="2091193">
                  <a:extLst>
                    <a:ext uri="{9D8B030D-6E8A-4147-A177-3AD203B41FA5}">
                      <a16:colId xmlns:a16="http://schemas.microsoft.com/office/drawing/2014/main" val="3020858308"/>
                    </a:ext>
                  </a:extLst>
                </a:gridCol>
                <a:gridCol w="2091193">
                  <a:extLst>
                    <a:ext uri="{9D8B030D-6E8A-4147-A177-3AD203B41FA5}">
                      <a16:colId xmlns:a16="http://schemas.microsoft.com/office/drawing/2014/main" val="2950547840"/>
                    </a:ext>
                  </a:extLst>
                </a:gridCol>
                <a:gridCol w="2091193">
                  <a:extLst>
                    <a:ext uri="{9D8B030D-6E8A-4147-A177-3AD203B41FA5}">
                      <a16:colId xmlns:a16="http://schemas.microsoft.com/office/drawing/2014/main" val="419772101"/>
                    </a:ext>
                  </a:extLst>
                </a:gridCol>
              </a:tblGrid>
              <a:tr h="445063">
                <a:tc>
                  <a:txBody>
                    <a:bodyPr/>
                    <a:lstStyle/>
                    <a:p>
                      <a:pPr algn="ctr"/>
                      <a:r>
                        <a:rPr lang="en-GB" sz="2400">
                          <a:latin typeface="Work Sans" pitchFamily="2" charset="0"/>
                        </a:rPr>
                        <a:t>Entire</a:t>
                      </a:r>
                    </a:p>
                  </a:txBody>
                  <a:tcPr/>
                </a:tc>
                <a:tc>
                  <a:txBody>
                    <a:bodyPr/>
                    <a:lstStyle/>
                    <a:p>
                      <a:pPr algn="ctr"/>
                      <a:r>
                        <a:rPr lang="en-GB" sz="2400">
                          <a:latin typeface="Work Sans" pitchFamily="2" charset="0"/>
                        </a:rPr>
                        <a:t>Dentate</a:t>
                      </a:r>
                    </a:p>
                  </a:txBody>
                  <a:tcPr/>
                </a:tc>
                <a:tc>
                  <a:txBody>
                    <a:bodyPr/>
                    <a:lstStyle/>
                    <a:p>
                      <a:pPr algn="ctr"/>
                      <a:r>
                        <a:rPr lang="en-GB" sz="2400">
                          <a:latin typeface="Work Sans" pitchFamily="2" charset="0"/>
                        </a:rPr>
                        <a:t>Serrate</a:t>
                      </a:r>
                    </a:p>
                  </a:txBody>
                  <a:tcPr/>
                </a:tc>
                <a:tc>
                  <a:txBody>
                    <a:bodyPr/>
                    <a:lstStyle/>
                    <a:p>
                      <a:pPr algn="ctr"/>
                      <a:r>
                        <a:rPr lang="en-GB" sz="2400">
                          <a:latin typeface="Work Sans" pitchFamily="2" charset="0"/>
                        </a:rPr>
                        <a:t>Crenate</a:t>
                      </a:r>
                    </a:p>
                  </a:txBody>
                  <a:tcPr/>
                </a:tc>
                <a:tc>
                  <a:txBody>
                    <a:bodyPr/>
                    <a:lstStyle/>
                    <a:p>
                      <a:pPr algn="ctr"/>
                      <a:r>
                        <a:rPr lang="en-GB" sz="2400">
                          <a:latin typeface="Work Sans" pitchFamily="2" charset="0"/>
                        </a:rPr>
                        <a:t>Lobate</a:t>
                      </a:r>
                    </a:p>
                  </a:txBody>
                  <a:tcPr/>
                </a:tc>
                <a:extLst>
                  <a:ext uri="{0D108BD9-81ED-4DB2-BD59-A6C34878D82A}">
                    <a16:rowId xmlns:a16="http://schemas.microsoft.com/office/drawing/2014/main" val="3070526138"/>
                  </a:ext>
                </a:extLst>
              </a:tr>
              <a:tr h="501240">
                <a:tc>
                  <a:txBody>
                    <a:bodyPr/>
                    <a:lstStyle/>
                    <a:p>
                      <a:pPr algn="ctr"/>
                      <a:r>
                        <a:rPr lang="en-GB" sz="1600" dirty="0">
                          <a:latin typeface="Work Sans" pitchFamily="2" charset="0"/>
                        </a:rPr>
                        <a:t>Smooth</a:t>
                      </a:r>
                    </a:p>
                  </a:txBody>
                  <a:tcPr anchor="ctr"/>
                </a:tc>
                <a:tc>
                  <a:txBody>
                    <a:bodyPr/>
                    <a:lstStyle/>
                    <a:p>
                      <a:pPr algn="ctr"/>
                      <a:r>
                        <a:rPr lang="en-GB" sz="1600" dirty="0">
                          <a:latin typeface="Work Sans" pitchFamily="2" charset="0"/>
                        </a:rPr>
                        <a:t>With larger tooth-like points</a:t>
                      </a:r>
                    </a:p>
                  </a:txBody>
                  <a:tcPr anchor="ctr"/>
                </a:tc>
                <a:tc>
                  <a:txBody>
                    <a:bodyPr/>
                    <a:lstStyle/>
                    <a:p>
                      <a:pPr algn="ctr"/>
                      <a:r>
                        <a:rPr lang="en-GB" sz="1600" dirty="0">
                          <a:latin typeface="Work Sans" pitchFamily="2" charset="0"/>
                        </a:rPr>
                        <a:t>With many small pointed parts</a:t>
                      </a:r>
                    </a:p>
                  </a:txBody>
                  <a:tcPr anchor="ctr"/>
                </a:tc>
                <a:tc>
                  <a:txBody>
                    <a:bodyPr/>
                    <a:lstStyle/>
                    <a:p>
                      <a:pPr algn="ctr"/>
                      <a:r>
                        <a:rPr lang="en-GB" sz="1600" dirty="0">
                          <a:latin typeface="Work Sans" pitchFamily="2" charset="0"/>
                        </a:rPr>
                        <a:t>With many rounded bumps</a:t>
                      </a:r>
                    </a:p>
                  </a:txBody>
                  <a:tcPr anchor="ctr"/>
                </a:tc>
                <a:tc>
                  <a:txBody>
                    <a:bodyPr/>
                    <a:lstStyle/>
                    <a:p>
                      <a:pPr algn="ctr"/>
                      <a:r>
                        <a:rPr lang="en-GB" sz="1600" dirty="0">
                          <a:latin typeface="Work Sans" pitchFamily="2" charset="0"/>
                        </a:rPr>
                        <a:t>With large, rounded bumps</a:t>
                      </a:r>
                    </a:p>
                  </a:txBody>
                  <a:tcPr anchor="ctr"/>
                </a:tc>
                <a:extLst>
                  <a:ext uri="{0D108BD9-81ED-4DB2-BD59-A6C34878D82A}">
                    <a16:rowId xmlns:a16="http://schemas.microsoft.com/office/drawing/2014/main" val="2280893657"/>
                  </a:ext>
                </a:extLst>
              </a:tr>
              <a:tr h="1545936">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945755090"/>
                  </a:ext>
                </a:extLst>
              </a:tr>
              <a:tr h="17987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44073035"/>
                  </a:ext>
                </a:extLst>
              </a:tr>
            </a:tbl>
          </a:graphicData>
        </a:graphic>
      </p:graphicFrame>
      <p:sp>
        <p:nvSpPr>
          <p:cNvPr id="2" name="Title 1">
            <a:extLst>
              <a:ext uri="{FF2B5EF4-FFF2-40B4-BE49-F238E27FC236}">
                <a16:creationId xmlns:a16="http://schemas.microsoft.com/office/drawing/2014/main" id="{F6D6F39B-3AA9-973D-FA95-3CF5D5C0E983}"/>
              </a:ext>
            </a:extLst>
          </p:cNvPr>
          <p:cNvSpPr>
            <a:spLocks noGrp="1"/>
          </p:cNvSpPr>
          <p:nvPr>
            <p:ph type="title"/>
          </p:nvPr>
        </p:nvSpPr>
        <p:spPr/>
        <p:txBody>
          <a:bodyPr/>
          <a:lstStyle/>
          <a:p>
            <a:r>
              <a:rPr lang="en-GB">
                <a:latin typeface="Work Sans" pitchFamily="2" charset="0"/>
              </a:rPr>
              <a:t>Leaf margins</a:t>
            </a:r>
          </a:p>
        </p:txBody>
      </p:sp>
      <p:grpSp>
        <p:nvGrpSpPr>
          <p:cNvPr id="25" name="Group 24">
            <a:extLst>
              <a:ext uri="{FF2B5EF4-FFF2-40B4-BE49-F238E27FC236}">
                <a16:creationId xmlns:a16="http://schemas.microsoft.com/office/drawing/2014/main" id="{DC45BF51-4F59-3FEE-CD7A-9D8C3523839F}"/>
              </a:ext>
            </a:extLst>
          </p:cNvPr>
          <p:cNvGrpSpPr/>
          <p:nvPr/>
        </p:nvGrpSpPr>
        <p:grpSpPr>
          <a:xfrm>
            <a:off x="1369069" y="2273798"/>
            <a:ext cx="9679539" cy="1567468"/>
            <a:chOff x="2560879" y="2017409"/>
            <a:chExt cx="11807530" cy="2176305"/>
          </a:xfrm>
        </p:grpSpPr>
        <p:pic>
          <p:nvPicPr>
            <p:cNvPr id="14" name="Picture 13" descr="A green line drawn on a black pole&#10;&#10;AI-generated content may be incorrect.">
              <a:extLst>
                <a:ext uri="{FF2B5EF4-FFF2-40B4-BE49-F238E27FC236}">
                  <a16:creationId xmlns:a16="http://schemas.microsoft.com/office/drawing/2014/main" id="{2EE359CB-4353-26ED-BF30-B998FB4EE403}"/>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83175" y="2017410"/>
              <a:ext cx="1302290" cy="2067129"/>
            </a:xfrm>
            <a:prstGeom prst="rect">
              <a:avLst/>
            </a:prstGeom>
          </p:spPr>
        </p:pic>
        <p:pic>
          <p:nvPicPr>
            <p:cNvPr id="16" name="Picture 15" descr="A green arrow pointing upwards&#10;&#10;AI-generated content may be incorrect.">
              <a:extLst>
                <a:ext uri="{FF2B5EF4-FFF2-40B4-BE49-F238E27FC236}">
                  <a16:creationId xmlns:a16="http://schemas.microsoft.com/office/drawing/2014/main" id="{86C810B3-10C9-CAD6-1243-F385A60143FD}"/>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21158" y="2117504"/>
              <a:ext cx="1302290" cy="2067129"/>
            </a:xfrm>
            <a:prstGeom prst="rect">
              <a:avLst/>
            </a:prstGeom>
          </p:spPr>
        </p:pic>
        <p:pic>
          <p:nvPicPr>
            <p:cNvPr id="20" name="Picture 19" descr="A long black and green line&#10;&#10;AI-generated content may be incorrect.">
              <a:extLst>
                <a:ext uri="{FF2B5EF4-FFF2-40B4-BE49-F238E27FC236}">
                  <a16:creationId xmlns:a16="http://schemas.microsoft.com/office/drawing/2014/main" id="{786DECB5-27BB-7619-3002-03AC576392F5}"/>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66119" y="2017409"/>
              <a:ext cx="1302290" cy="2067129"/>
            </a:xfrm>
            <a:prstGeom prst="rect">
              <a:avLst/>
            </a:prstGeom>
          </p:spPr>
        </p:pic>
        <p:pic>
          <p:nvPicPr>
            <p:cNvPr id="22" name="Picture 21" descr="A green and black line drawing&#10;&#10;AI-generated content may be incorrect.">
              <a:extLst>
                <a:ext uri="{FF2B5EF4-FFF2-40B4-BE49-F238E27FC236}">
                  <a16:creationId xmlns:a16="http://schemas.microsoft.com/office/drawing/2014/main" id="{A98BC96C-453C-6247-0AEC-A88D3D91B6DB}"/>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161169" y="2117506"/>
              <a:ext cx="1302290" cy="2067129"/>
            </a:xfrm>
            <a:prstGeom prst="rect">
              <a:avLst/>
            </a:prstGeom>
          </p:spPr>
        </p:pic>
        <p:pic>
          <p:nvPicPr>
            <p:cNvPr id="24" name="Picture 23" descr="A green and black object&#10;&#10;AI-generated content may be incorrect.">
              <a:extLst>
                <a:ext uri="{FF2B5EF4-FFF2-40B4-BE49-F238E27FC236}">
                  <a16:creationId xmlns:a16="http://schemas.microsoft.com/office/drawing/2014/main" id="{57AC770F-ED95-2CAA-FDEC-66F996659358}"/>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60879" y="2126585"/>
              <a:ext cx="1302290" cy="2067129"/>
            </a:xfrm>
            <a:prstGeom prst="rect">
              <a:avLst/>
            </a:prstGeom>
          </p:spPr>
        </p:pic>
      </p:grpSp>
      <p:pic>
        <p:nvPicPr>
          <p:cNvPr id="27" name="Picture 26" descr="A close up of a leaf&#10;&#10;AI-generated content may be incorrect.">
            <a:extLst>
              <a:ext uri="{FF2B5EF4-FFF2-40B4-BE49-F238E27FC236}">
                <a16:creationId xmlns:a16="http://schemas.microsoft.com/office/drawing/2014/main" id="{0F12D5C5-B8D5-BA53-FA31-BD8E64CD4C9E}"/>
              </a:ext>
            </a:extLst>
          </p:cNvPr>
          <p:cNvPicPr>
            <a:picLocks noChangeAspect="1"/>
          </p:cNvPicPr>
          <p:nvPr/>
        </p:nvPicPr>
        <p:blipFill>
          <a:blip r:embed="rId8" cstate="screen">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tretch>
            <a:fillRect/>
          </a:stretch>
        </p:blipFill>
        <p:spPr>
          <a:xfrm rot="3385861">
            <a:off x="1269635" y="3476802"/>
            <a:ext cx="1599245" cy="2465504"/>
          </a:xfrm>
          <a:prstGeom prst="rect">
            <a:avLst/>
          </a:prstGeom>
        </p:spPr>
      </p:pic>
      <p:pic>
        <p:nvPicPr>
          <p:cNvPr id="29" name="Picture 28" descr="A close up of a leaf&#10;&#10;AI-generated content may be incorrect.">
            <a:extLst>
              <a:ext uri="{FF2B5EF4-FFF2-40B4-BE49-F238E27FC236}">
                <a16:creationId xmlns:a16="http://schemas.microsoft.com/office/drawing/2014/main" id="{D9B45415-D1EC-0DAC-D3A2-E8A3BB0920B5}"/>
              </a:ext>
            </a:extLst>
          </p:cNvPr>
          <p:cNvPicPr>
            <a:picLocks noChangeAspect="1"/>
          </p:cNvPicPr>
          <p:nvPr/>
        </p:nvPicPr>
        <p:blipFill>
          <a:blip r:embed="rId10" cstate="screen">
            <a:extLst>
              <a:ext uri="{BEBA8EAE-BF5A-486C-A8C5-ECC9F3942E4B}">
                <a14:imgProps xmlns:a14="http://schemas.microsoft.com/office/drawing/2010/main">
                  <a14:imgLayer r:embed="rId11">
                    <a14:imgEffect>
                      <a14:saturation sat="20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3080132">
            <a:off x="3785279" y="3575553"/>
            <a:ext cx="836001" cy="2504762"/>
          </a:xfrm>
          <a:prstGeom prst="rect">
            <a:avLst/>
          </a:prstGeom>
        </p:spPr>
      </p:pic>
      <p:pic>
        <p:nvPicPr>
          <p:cNvPr id="33" name="Picture 32" descr="A close up of a leaf&#10;&#10;AI-generated content may be incorrect.">
            <a:extLst>
              <a:ext uri="{FF2B5EF4-FFF2-40B4-BE49-F238E27FC236}">
                <a16:creationId xmlns:a16="http://schemas.microsoft.com/office/drawing/2014/main" id="{54001642-F008-BB45-5287-2D64BE63BF2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3132362">
            <a:off x="7957355" y="3513282"/>
            <a:ext cx="824805" cy="2612218"/>
          </a:xfrm>
          <a:prstGeom prst="rect">
            <a:avLst/>
          </a:prstGeom>
        </p:spPr>
      </p:pic>
      <p:pic>
        <p:nvPicPr>
          <p:cNvPr id="35" name="Picture 34" descr="A close-up of a leaf&#10;&#10;AI-generated content may be incorrect.">
            <a:extLst>
              <a:ext uri="{FF2B5EF4-FFF2-40B4-BE49-F238E27FC236}">
                <a16:creationId xmlns:a16="http://schemas.microsoft.com/office/drawing/2014/main" id="{8E90D8C7-3373-22D7-DC47-371271309886}"/>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937908">
            <a:off x="4930732" y="3878843"/>
            <a:ext cx="2550412" cy="1700274"/>
          </a:xfrm>
          <a:prstGeom prst="rect">
            <a:avLst/>
          </a:prstGeom>
        </p:spPr>
      </p:pic>
      <p:pic>
        <p:nvPicPr>
          <p:cNvPr id="37" name="Picture 36" descr="A close-up of a green leaf&#10;&#10;AI-generated content may be incorrect.">
            <a:extLst>
              <a:ext uri="{FF2B5EF4-FFF2-40B4-BE49-F238E27FC236}">
                <a16:creationId xmlns:a16="http://schemas.microsoft.com/office/drawing/2014/main" id="{74978C93-78D4-B0FC-B54E-162F5AD876BF}"/>
              </a:ext>
            </a:extLst>
          </p:cNvPr>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1026377">
            <a:off x="9289767" y="4017409"/>
            <a:ext cx="2214686" cy="1476458"/>
          </a:xfrm>
          <a:prstGeom prst="rect">
            <a:avLst/>
          </a:prstGeom>
        </p:spPr>
      </p:pic>
    </p:spTree>
    <p:extLst>
      <p:ext uri="{BB962C8B-B14F-4D97-AF65-F5344CB8AC3E}">
        <p14:creationId xmlns:p14="http://schemas.microsoft.com/office/powerpoint/2010/main" val="1404122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4C15B-0B45-BB6D-8A0C-B7BADF2FE5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5F178-4FEC-0C21-2F34-AA93BBAD2D4D}"/>
              </a:ext>
            </a:extLst>
          </p:cNvPr>
          <p:cNvSpPr>
            <a:spLocks noGrp="1"/>
          </p:cNvSpPr>
          <p:nvPr>
            <p:ph type="title"/>
          </p:nvPr>
        </p:nvSpPr>
        <p:spPr/>
        <p:txBody>
          <a:bodyPr/>
          <a:lstStyle/>
          <a:p>
            <a:r>
              <a:rPr lang="en-GB"/>
              <a:t>Leaf tips</a:t>
            </a:r>
          </a:p>
        </p:txBody>
      </p:sp>
      <p:graphicFrame>
        <p:nvGraphicFramePr>
          <p:cNvPr id="5" name="Table 4">
            <a:extLst>
              <a:ext uri="{FF2B5EF4-FFF2-40B4-BE49-F238E27FC236}">
                <a16:creationId xmlns:a16="http://schemas.microsoft.com/office/drawing/2014/main" id="{9601EFE8-8733-84BF-D02F-F7496D5D5177}"/>
              </a:ext>
            </a:extLst>
          </p:cNvPr>
          <p:cNvGraphicFramePr>
            <a:graphicFrameLocks noGrp="1"/>
          </p:cNvGraphicFramePr>
          <p:nvPr>
            <p:extLst>
              <p:ext uri="{D42A27DB-BD31-4B8C-83A1-F6EECF244321}">
                <p14:modId xmlns:p14="http://schemas.microsoft.com/office/powerpoint/2010/main" val="1977209498"/>
              </p:ext>
            </p:extLst>
          </p:nvPr>
        </p:nvGraphicFramePr>
        <p:xfrm>
          <a:off x="2112104" y="1411263"/>
          <a:ext cx="7768479" cy="4035473"/>
        </p:xfrm>
        <a:graphic>
          <a:graphicData uri="http://schemas.openxmlformats.org/drawingml/2006/table">
            <a:tbl>
              <a:tblPr firstRow="1" bandRow="1">
                <a:tableStyleId>{5940675A-B579-460E-94D1-54222C63F5DA}</a:tableStyleId>
              </a:tblPr>
              <a:tblGrid>
                <a:gridCol w="2589493">
                  <a:extLst>
                    <a:ext uri="{9D8B030D-6E8A-4147-A177-3AD203B41FA5}">
                      <a16:colId xmlns:a16="http://schemas.microsoft.com/office/drawing/2014/main" val="650270651"/>
                    </a:ext>
                  </a:extLst>
                </a:gridCol>
                <a:gridCol w="2589493">
                  <a:extLst>
                    <a:ext uri="{9D8B030D-6E8A-4147-A177-3AD203B41FA5}">
                      <a16:colId xmlns:a16="http://schemas.microsoft.com/office/drawing/2014/main" val="2181671536"/>
                    </a:ext>
                  </a:extLst>
                </a:gridCol>
                <a:gridCol w="2589493">
                  <a:extLst>
                    <a:ext uri="{9D8B030D-6E8A-4147-A177-3AD203B41FA5}">
                      <a16:colId xmlns:a16="http://schemas.microsoft.com/office/drawing/2014/main" val="1940417462"/>
                    </a:ext>
                  </a:extLst>
                </a:gridCol>
              </a:tblGrid>
              <a:tr h="398213">
                <a:tc>
                  <a:txBody>
                    <a:bodyPr/>
                    <a:lstStyle/>
                    <a:p>
                      <a:pPr marL="0" indent="0" algn="ctr">
                        <a:buFont typeface="Arial" panose="020B0604020202020204" pitchFamily="34" charset="0"/>
                        <a:buNone/>
                      </a:pPr>
                      <a:r>
                        <a:rPr lang="en-GB" sz="2400">
                          <a:latin typeface="Work Sans" pitchFamily="2" charset="0"/>
                        </a:rPr>
                        <a:t>Pointed</a:t>
                      </a:r>
                    </a:p>
                  </a:txBody>
                  <a:tcPr/>
                </a:tc>
                <a:tc>
                  <a:txBody>
                    <a:bodyPr/>
                    <a:lstStyle/>
                    <a:p>
                      <a:pPr algn="ctr"/>
                      <a:r>
                        <a:rPr lang="en-GB" sz="2400">
                          <a:latin typeface="Work Sans" pitchFamily="2" charset="0"/>
                        </a:rPr>
                        <a:t>Rounded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i="0" kern="1200">
                          <a:solidFill>
                            <a:schemeClr val="tx1"/>
                          </a:solidFill>
                          <a:effectLst/>
                          <a:latin typeface="Work Sans" pitchFamily="2" charset="0"/>
                          <a:ea typeface="+mn-ea"/>
                          <a:cs typeface="+mn-cs"/>
                        </a:rPr>
                        <a:t>Obcordate</a:t>
                      </a:r>
                      <a:endParaRPr lang="en-GB" sz="2400">
                        <a:latin typeface="Work Sans" pitchFamily="2" charset="0"/>
                      </a:endParaRPr>
                    </a:p>
                  </a:txBody>
                  <a:tcPr/>
                </a:tc>
                <a:extLst>
                  <a:ext uri="{0D108BD9-81ED-4DB2-BD59-A6C34878D82A}">
                    <a16:rowId xmlns:a16="http://schemas.microsoft.com/office/drawing/2014/main" val="841951929"/>
                  </a:ext>
                </a:extLst>
              </a:tr>
              <a:tr h="1529738">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65545202"/>
                  </a:ext>
                </a:extLst>
              </a:tr>
              <a:tr h="2048535">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753561730"/>
                  </a:ext>
                </a:extLst>
              </a:tr>
            </a:tbl>
          </a:graphicData>
        </a:graphic>
      </p:graphicFrame>
      <p:pic>
        <p:nvPicPr>
          <p:cNvPr id="4" name="Picture 3" descr="A green and black plant&#10;&#10;AI-generated content may be incorrect.">
            <a:extLst>
              <a:ext uri="{FF2B5EF4-FFF2-40B4-BE49-F238E27FC236}">
                <a16:creationId xmlns:a16="http://schemas.microsoft.com/office/drawing/2014/main" id="{8AF9DC4D-5190-2352-74D9-603D213B93BC}"/>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31253" y="1923650"/>
            <a:ext cx="1643489" cy="1257269"/>
          </a:xfrm>
          <a:prstGeom prst="rect">
            <a:avLst/>
          </a:prstGeom>
        </p:spPr>
      </p:pic>
      <p:pic>
        <p:nvPicPr>
          <p:cNvPr id="7" name="Picture 6" descr="A green and black line&#10;&#10;AI-generated content may be incorrect.">
            <a:extLst>
              <a:ext uri="{FF2B5EF4-FFF2-40B4-BE49-F238E27FC236}">
                <a16:creationId xmlns:a16="http://schemas.microsoft.com/office/drawing/2014/main" id="{3A4F221E-E487-006F-0E5D-729BC642AF8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24202" y="1971189"/>
            <a:ext cx="1902131" cy="1299788"/>
          </a:xfrm>
          <a:prstGeom prst="rect">
            <a:avLst/>
          </a:prstGeom>
        </p:spPr>
      </p:pic>
      <p:pic>
        <p:nvPicPr>
          <p:cNvPr id="9" name="Picture 8" descr="A green and black curved object&#10;&#10;AI-generated content may be incorrect.">
            <a:extLst>
              <a:ext uri="{FF2B5EF4-FFF2-40B4-BE49-F238E27FC236}">
                <a16:creationId xmlns:a16="http://schemas.microsoft.com/office/drawing/2014/main" id="{33AE89EE-A42B-4CB1-0849-2BB2A68BE5FE}"/>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58139" y="1971189"/>
            <a:ext cx="1700769" cy="1162192"/>
          </a:xfrm>
          <a:prstGeom prst="rect">
            <a:avLst/>
          </a:prstGeom>
        </p:spPr>
      </p:pic>
      <p:pic>
        <p:nvPicPr>
          <p:cNvPr id="13" name="Picture 12" descr="A close-up of a plant with clover leaves&#10;&#10;AI-generated content may be incorrect.">
            <a:extLst>
              <a:ext uri="{FF2B5EF4-FFF2-40B4-BE49-F238E27FC236}">
                <a16:creationId xmlns:a16="http://schemas.microsoft.com/office/drawing/2014/main" id="{6F6DC168-AA7C-F916-2783-9E13C653AC8C}"/>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rot="5713366">
            <a:off x="7686561" y="3505811"/>
            <a:ext cx="1932872" cy="1616033"/>
          </a:xfrm>
          <a:prstGeom prst="rect">
            <a:avLst/>
          </a:prstGeom>
        </p:spPr>
      </p:pic>
      <p:pic>
        <p:nvPicPr>
          <p:cNvPr id="15" name="Picture 14" descr="A close up of a leaf&#10;&#10;AI-generated content may be incorrect.">
            <a:extLst>
              <a:ext uri="{FF2B5EF4-FFF2-40B4-BE49-F238E27FC236}">
                <a16:creationId xmlns:a16="http://schemas.microsoft.com/office/drawing/2014/main" id="{50CF5412-4257-6979-0561-B3DF30CC89E1}"/>
              </a:ext>
            </a:extLst>
          </p:cNvPr>
          <p:cNvPicPr>
            <a:picLocks noChangeAspect="1"/>
          </p:cNvPicPr>
          <p:nvPr/>
        </p:nvPicPr>
        <p:blipFill>
          <a:blip r:embed="rId7" cstate="screen">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tretch>
            <a:fillRect/>
          </a:stretch>
        </p:blipFill>
        <p:spPr>
          <a:xfrm rot="2426100">
            <a:off x="5337696" y="3075129"/>
            <a:ext cx="1340412" cy="2651224"/>
          </a:xfrm>
          <a:prstGeom prst="rect">
            <a:avLst/>
          </a:prstGeom>
        </p:spPr>
      </p:pic>
      <p:pic>
        <p:nvPicPr>
          <p:cNvPr id="17" name="Picture 16">
            <a:extLst>
              <a:ext uri="{FF2B5EF4-FFF2-40B4-BE49-F238E27FC236}">
                <a16:creationId xmlns:a16="http://schemas.microsoft.com/office/drawing/2014/main" id="{582B94F0-5052-C2BC-3EAA-8D06E6D8480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2189105">
            <a:off x="2513795" y="2976956"/>
            <a:ext cx="1621710" cy="2847569"/>
          </a:xfrm>
          <a:prstGeom prst="rect">
            <a:avLst/>
          </a:prstGeom>
        </p:spPr>
      </p:pic>
    </p:spTree>
    <p:extLst>
      <p:ext uri="{BB962C8B-B14F-4D97-AF65-F5344CB8AC3E}">
        <p14:creationId xmlns:p14="http://schemas.microsoft.com/office/powerpoint/2010/main" val="1725684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55F76-5CEB-B2D8-7E48-8CFA1A9719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1EEAD5-81B7-E247-98AA-3FF4F83259E8}"/>
              </a:ext>
            </a:extLst>
          </p:cNvPr>
          <p:cNvSpPr>
            <a:spLocks noGrp="1"/>
          </p:cNvSpPr>
          <p:nvPr>
            <p:ph type="title"/>
          </p:nvPr>
        </p:nvSpPr>
        <p:spPr/>
        <p:txBody>
          <a:bodyPr/>
          <a:lstStyle/>
          <a:p>
            <a:r>
              <a:rPr lang="en-GB"/>
              <a:t>Leaf bases</a:t>
            </a:r>
          </a:p>
        </p:txBody>
      </p:sp>
      <p:graphicFrame>
        <p:nvGraphicFramePr>
          <p:cNvPr id="5" name="Table 4">
            <a:extLst>
              <a:ext uri="{FF2B5EF4-FFF2-40B4-BE49-F238E27FC236}">
                <a16:creationId xmlns:a16="http://schemas.microsoft.com/office/drawing/2014/main" id="{5B50F8D5-FA33-8E30-8BF1-8F0589A4BE23}"/>
              </a:ext>
            </a:extLst>
          </p:cNvPr>
          <p:cNvGraphicFramePr>
            <a:graphicFrameLocks noGrp="1"/>
          </p:cNvGraphicFramePr>
          <p:nvPr>
            <p:extLst>
              <p:ext uri="{D42A27DB-BD31-4B8C-83A1-F6EECF244321}">
                <p14:modId xmlns:p14="http://schemas.microsoft.com/office/powerpoint/2010/main" val="2156360520"/>
              </p:ext>
            </p:extLst>
          </p:nvPr>
        </p:nvGraphicFramePr>
        <p:xfrm>
          <a:off x="861324" y="1258463"/>
          <a:ext cx="10730600" cy="4208887"/>
        </p:xfrm>
        <a:graphic>
          <a:graphicData uri="http://schemas.openxmlformats.org/drawingml/2006/table">
            <a:tbl>
              <a:tblPr firstRow="1" bandRow="1">
                <a:tableStyleId>{5940675A-B579-460E-94D1-54222C63F5DA}</a:tableStyleId>
              </a:tblPr>
              <a:tblGrid>
                <a:gridCol w="2682650">
                  <a:extLst>
                    <a:ext uri="{9D8B030D-6E8A-4147-A177-3AD203B41FA5}">
                      <a16:colId xmlns:a16="http://schemas.microsoft.com/office/drawing/2014/main" val="4032467918"/>
                    </a:ext>
                  </a:extLst>
                </a:gridCol>
                <a:gridCol w="2682650">
                  <a:extLst>
                    <a:ext uri="{9D8B030D-6E8A-4147-A177-3AD203B41FA5}">
                      <a16:colId xmlns:a16="http://schemas.microsoft.com/office/drawing/2014/main" val="1489595357"/>
                    </a:ext>
                  </a:extLst>
                </a:gridCol>
                <a:gridCol w="2682650">
                  <a:extLst>
                    <a:ext uri="{9D8B030D-6E8A-4147-A177-3AD203B41FA5}">
                      <a16:colId xmlns:a16="http://schemas.microsoft.com/office/drawing/2014/main" val="2950547840"/>
                    </a:ext>
                  </a:extLst>
                </a:gridCol>
                <a:gridCol w="2682650">
                  <a:extLst>
                    <a:ext uri="{9D8B030D-6E8A-4147-A177-3AD203B41FA5}">
                      <a16:colId xmlns:a16="http://schemas.microsoft.com/office/drawing/2014/main" val="419772101"/>
                    </a:ext>
                  </a:extLst>
                </a:gridCol>
              </a:tblGrid>
              <a:tr h="439063">
                <a:tc>
                  <a:txBody>
                    <a:bodyPr/>
                    <a:lstStyle/>
                    <a:p>
                      <a:pPr algn="ctr"/>
                      <a:r>
                        <a:rPr lang="en-GB" sz="2400">
                          <a:latin typeface="Work Sans" pitchFamily="2" charset="0"/>
                        </a:rPr>
                        <a:t>Rounded</a:t>
                      </a:r>
                    </a:p>
                  </a:txBody>
                  <a:tcPr/>
                </a:tc>
                <a:tc>
                  <a:txBody>
                    <a:bodyPr/>
                    <a:lstStyle/>
                    <a:p>
                      <a:pPr algn="ctr"/>
                      <a:r>
                        <a:rPr lang="en-GB" sz="2400">
                          <a:latin typeface="Work Sans" pitchFamily="2" charset="0"/>
                        </a:rPr>
                        <a:t>Cordate</a:t>
                      </a:r>
                    </a:p>
                  </a:txBody>
                  <a:tcPr/>
                </a:tc>
                <a:tc>
                  <a:txBody>
                    <a:bodyPr/>
                    <a:lstStyle/>
                    <a:p>
                      <a:pPr algn="ctr"/>
                      <a:r>
                        <a:rPr lang="en-GB" sz="2400">
                          <a:latin typeface="Work Sans" pitchFamily="2" charset="0"/>
                        </a:rPr>
                        <a:t>Cunate</a:t>
                      </a:r>
                    </a:p>
                  </a:txBody>
                  <a:tcPr/>
                </a:tc>
                <a:tc>
                  <a:txBody>
                    <a:bodyPr/>
                    <a:lstStyle/>
                    <a:p>
                      <a:pPr algn="ctr"/>
                      <a:r>
                        <a:rPr lang="en-GB" sz="2400">
                          <a:latin typeface="Work Sans" pitchFamily="2" charset="0"/>
                        </a:rPr>
                        <a:t>Tapered</a:t>
                      </a:r>
                    </a:p>
                  </a:txBody>
                  <a:tcPr/>
                </a:tc>
                <a:extLst>
                  <a:ext uri="{0D108BD9-81ED-4DB2-BD59-A6C34878D82A}">
                    <a16:rowId xmlns:a16="http://schemas.microsoft.com/office/drawing/2014/main" val="3070526138"/>
                  </a:ext>
                </a:extLst>
              </a:tr>
              <a:tr h="1936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45755090"/>
                  </a:ext>
                </a:extLst>
              </a:tr>
              <a:tr h="1815366">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4073035"/>
                  </a:ext>
                </a:extLst>
              </a:tr>
            </a:tbl>
          </a:graphicData>
        </a:graphic>
      </p:graphicFrame>
      <p:pic>
        <p:nvPicPr>
          <p:cNvPr id="14" name="Picture 13" descr="A green and black tree&#10;&#10;AI-generated content may be incorrect.">
            <a:extLst>
              <a:ext uri="{FF2B5EF4-FFF2-40B4-BE49-F238E27FC236}">
                <a16:creationId xmlns:a16="http://schemas.microsoft.com/office/drawing/2014/main" id="{285791FA-06BA-105A-77DF-2735EAE7112C}"/>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161926" y="1866033"/>
            <a:ext cx="1462397" cy="1712671"/>
          </a:xfrm>
          <a:prstGeom prst="rect">
            <a:avLst/>
          </a:prstGeom>
        </p:spPr>
      </p:pic>
      <p:pic>
        <p:nvPicPr>
          <p:cNvPr id="16" name="Picture 15" descr="A black and green plant&#10;&#10;AI-generated content may be incorrect.">
            <a:extLst>
              <a:ext uri="{FF2B5EF4-FFF2-40B4-BE49-F238E27FC236}">
                <a16:creationId xmlns:a16="http://schemas.microsoft.com/office/drawing/2014/main" id="{399863E1-4071-3E0A-FB9E-05DF4655DDB4}"/>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99467" y="1875034"/>
            <a:ext cx="1360098" cy="1703671"/>
          </a:xfrm>
          <a:prstGeom prst="rect">
            <a:avLst/>
          </a:prstGeom>
        </p:spPr>
      </p:pic>
      <p:pic>
        <p:nvPicPr>
          <p:cNvPr id="18" name="Picture 17" descr="A black and green needle&#10;&#10;AI-generated content may be incorrect.">
            <a:extLst>
              <a:ext uri="{FF2B5EF4-FFF2-40B4-BE49-F238E27FC236}">
                <a16:creationId xmlns:a16="http://schemas.microsoft.com/office/drawing/2014/main" id="{C2F3BF0A-C1BB-64EB-6180-A2E1D76198D5}"/>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281571" y="1760183"/>
            <a:ext cx="1732550" cy="1818521"/>
          </a:xfrm>
          <a:prstGeom prst="rect">
            <a:avLst/>
          </a:prstGeom>
        </p:spPr>
      </p:pic>
      <p:pic>
        <p:nvPicPr>
          <p:cNvPr id="20" name="Picture 19" descr="A black and green tulip&#10;&#10;AI-generated content may be incorrect.">
            <a:extLst>
              <a:ext uri="{FF2B5EF4-FFF2-40B4-BE49-F238E27FC236}">
                <a16:creationId xmlns:a16="http://schemas.microsoft.com/office/drawing/2014/main" id="{3D40155D-A31F-44AE-EC21-44F89120CFF2}"/>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30205" y="1875033"/>
            <a:ext cx="1360097" cy="1703671"/>
          </a:xfrm>
          <a:prstGeom prst="rect">
            <a:avLst/>
          </a:prstGeom>
        </p:spPr>
      </p:pic>
      <p:pic>
        <p:nvPicPr>
          <p:cNvPr id="22" name="Picture 21" descr="A close up of a leaf&#10;&#10;AI-generated content may be incorrect.">
            <a:extLst>
              <a:ext uri="{FF2B5EF4-FFF2-40B4-BE49-F238E27FC236}">
                <a16:creationId xmlns:a16="http://schemas.microsoft.com/office/drawing/2014/main" id="{5AD51689-05E3-645B-ED18-3D6E3DA606D0}"/>
              </a:ext>
            </a:extLst>
          </p:cNvPr>
          <p:cNvPicPr>
            <a:picLocks noChangeAspect="1"/>
          </p:cNvPicPr>
          <p:nvPr/>
        </p:nvPicPr>
        <p:blipFill>
          <a:blip r:embed="rId7" cstate="screen">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tretch>
            <a:fillRect/>
          </a:stretch>
        </p:blipFill>
        <p:spPr>
          <a:xfrm rot="3422394">
            <a:off x="1405726" y="3285337"/>
            <a:ext cx="1641727" cy="2530997"/>
          </a:xfrm>
          <a:prstGeom prst="rect">
            <a:avLst/>
          </a:prstGeom>
        </p:spPr>
      </p:pic>
      <p:pic>
        <p:nvPicPr>
          <p:cNvPr id="24" name="Picture 23" descr="A close up of a leaf&#10;&#10;AI-generated content may be incorrect.">
            <a:extLst>
              <a:ext uri="{FF2B5EF4-FFF2-40B4-BE49-F238E27FC236}">
                <a16:creationId xmlns:a16="http://schemas.microsoft.com/office/drawing/2014/main" id="{A0A39093-649D-A192-18A1-5E74168D49AF}"/>
              </a:ext>
            </a:extLst>
          </p:cNvPr>
          <p:cNvPicPr>
            <a:picLocks noChangeAspect="1"/>
          </p:cNvPicPr>
          <p:nvPr/>
        </p:nvPicPr>
        <p:blipFill>
          <a:blip r:embed="rId9" cstate="screen">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a:ext>
            </a:extLst>
          </a:blip>
          <a:stretch>
            <a:fillRect/>
          </a:stretch>
        </p:blipFill>
        <p:spPr>
          <a:xfrm rot="3512994">
            <a:off x="9564107" y="3030812"/>
            <a:ext cx="1180166" cy="2984428"/>
          </a:xfrm>
          <a:prstGeom prst="rect">
            <a:avLst/>
          </a:prstGeom>
        </p:spPr>
      </p:pic>
      <p:pic>
        <p:nvPicPr>
          <p:cNvPr id="28" name="Picture 27" descr="A close-up of a leaf&#10;&#10;AI-generated content may be incorrect.">
            <a:extLst>
              <a:ext uri="{FF2B5EF4-FFF2-40B4-BE49-F238E27FC236}">
                <a16:creationId xmlns:a16="http://schemas.microsoft.com/office/drawing/2014/main" id="{D8FCFD75-654A-830B-ADDF-02989ECE5F83}"/>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865077">
            <a:off x="3621867" y="3687085"/>
            <a:ext cx="2507824" cy="1671882"/>
          </a:xfrm>
          <a:prstGeom prst="rect">
            <a:avLst/>
          </a:prstGeom>
        </p:spPr>
      </p:pic>
      <p:pic>
        <p:nvPicPr>
          <p:cNvPr id="4" name="Picture 3">
            <a:extLst>
              <a:ext uri="{FF2B5EF4-FFF2-40B4-BE49-F238E27FC236}">
                <a16:creationId xmlns:a16="http://schemas.microsoft.com/office/drawing/2014/main" id="{883EDB39-B1AF-7E6A-E203-4E7D8CB73834}"/>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rot="20557065">
            <a:off x="6234970" y="3780449"/>
            <a:ext cx="2580797" cy="1689032"/>
          </a:xfrm>
          <a:prstGeom prst="rect">
            <a:avLst/>
          </a:prstGeom>
        </p:spPr>
      </p:pic>
    </p:spTree>
    <p:extLst>
      <p:ext uri="{BB962C8B-B14F-4D97-AF65-F5344CB8AC3E}">
        <p14:creationId xmlns:p14="http://schemas.microsoft.com/office/powerpoint/2010/main" val="303468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AFE70-8CCA-F663-B84C-FDA7C583D44F}"/>
              </a:ext>
            </a:extLst>
          </p:cNvPr>
          <p:cNvSpPr>
            <a:spLocks noGrp="1"/>
          </p:cNvSpPr>
          <p:nvPr>
            <p:ph type="title"/>
          </p:nvPr>
        </p:nvSpPr>
        <p:spPr/>
        <p:txBody>
          <a:bodyPr/>
          <a:lstStyle/>
          <a:p>
            <a:r>
              <a:rPr lang="en-GB"/>
              <a:t>Leaf surfaces</a:t>
            </a:r>
          </a:p>
        </p:txBody>
      </p:sp>
      <p:graphicFrame>
        <p:nvGraphicFramePr>
          <p:cNvPr id="5" name="Table 4">
            <a:extLst>
              <a:ext uri="{FF2B5EF4-FFF2-40B4-BE49-F238E27FC236}">
                <a16:creationId xmlns:a16="http://schemas.microsoft.com/office/drawing/2014/main" id="{2327781D-57E0-5E28-8F32-29EE054885E3}"/>
              </a:ext>
            </a:extLst>
          </p:cNvPr>
          <p:cNvGraphicFramePr>
            <a:graphicFrameLocks noGrp="1"/>
          </p:cNvGraphicFramePr>
          <p:nvPr>
            <p:extLst>
              <p:ext uri="{D42A27DB-BD31-4B8C-83A1-F6EECF244321}">
                <p14:modId xmlns:p14="http://schemas.microsoft.com/office/powerpoint/2010/main" val="2324745326"/>
              </p:ext>
            </p:extLst>
          </p:nvPr>
        </p:nvGraphicFramePr>
        <p:xfrm>
          <a:off x="551146" y="1399433"/>
          <a:ext cx="10802654" cy="3545371"/>
        </p:xfrm>
        <a:graphic>
          <a:graphicData uri="http://schemas.openxmlformats.org/drawingml/2006/table">
            <a:tbl>
              <a:tblPr firstRow="1" bandRow="1">
                <a:tableStyleId>{5940675A-B579-460E-94D1-54222C63F5DA}</a:tableStyleId>
              </a:tblPr>
              <a:tblGrid>
                <a:gridCol w="2547110">
                  <a:extLst>
                    <a:ext uri="{9D8B030D-6E8A-4147-A177-3AD203B41FA5}">
                      <a16:colId xmlns:a16="http://schemas.microsoft.com/office/drawing/2014/main" val="2353452529"/>
                    </a:ext>
                  </a:extLst>
                </a:gridCol>
                <a:gridCol w="2751848">
                  <a:extLst>
                    <a:ext uri="{9D8B030D-6E8A-4147-A177-3AD203B41FA5}">
                      <a16:colId xmlns:a16="http://schemas.microsoft.com/office/drawing/2014/main" val="4109094985"/>
                    </a:ext>
                  </a:extLst>
                </a:gridCol>
                <a:gridCol w="2751848">
                  <a:extLst>
                    <a:ext uri="{9D8B030D-6E8A-4147-A177-3AD203B41FA5}">
                      <a16:colId xmlns:a16="http://schemas.microsoft.com/office/drawing/2014/main" val="872372402"/>
                    </a:ext>
                  </a:extLst>
                </a:gridCol>
                <a:gridCol w="2751848">
                  <a:extLst>
                    <a:ext uri="{9D8B030D-6E8A-4147-A177-3AD203B41FA5}">
                      <a16:colId xmlns:a16="http://schemas.microsoft.com/office/drawing/2014/main" val="2028756105"/>
                    </a:ext>
                  </a:extLst>
                </a:gridCol>
              </a:tblGrid>
              <a:tr h="797069">
                <a:tc>
                  <a:txBody>
                    <a:bodyPr/>
                    <a:lstStyle/>
                    <a:p>
                      <a:r>
                        <a:rPr lang="en-GB" sz="2400" err="1">
                          <a:latin typeface="Work Sans" pitchFamily="2" charset="0"/>
                        </a:rPr>
                        <a:t>Glabrous</a:t>
                      </a:r>
                      <a:endParaRPr lang="en-GB" sz="2400">
                        <a:latin typeface="Work Sans" pitchFamily="2" charset="0"/>
                      </a:endParaRPr>
                    </a:p>
                  </a:txBody>
                  <a:tcPr anchor="ctr"/>
                </a:tc>
                <a:tc>
                  <a:txBody>
                    <a:bodyPr/>
                    <a:lstStyle/>
                    <a:p>
                      <a:r>
                        <a:rPr lang="en-GB" sz="2400">
                          <a:latin typeface="Work Sans" pitchFamily="2" charset="0"/>
                        </a:rPr>
                        <a:t>Pubescent</a:t>
                      </a:r>
                    </a:p>
                  </a:txBody>
                  <a:tcPr anchor="ctr"/>
                </a:tc>
                <a:tc>
                  <a:txBody>
                    <a:bodyPr/>
                    <a:lstStyle/>
                    <a:p>
                      <a:r>
                        <a:rPr lang="en-GB" sz="2400">
                          <a:latin typeface="Work Sans" pitchFamily="2" charset="0"/>
                        </a:rPr>
                        <a:t>Hispid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latin typeface="Work Sans" pitchFamily="2" charset="0"/>
                        </a:rPr>
                        <a:t>Spiny</a:t>
                      </a:r>
                    </a:p>
                  </a:txBody>
                  <a:tcPr anchor="ctr"/>
                </a:tc>
                <a:extLst>
                  <a:ext uri="{0D108BD9-81ED-4DB2-BD59-A6C34878D82A}">
                    <a16:rowId xmlns:a16="http://schemas.microsoft.com/office/drawing/2014/main" val="3447146098"/>
                  </a:ext>
                </a:extLst>
              </a:tr>
              <a:tr h="499073">
                <a:tc>
                  <a:txBody>
                    <a:bodyPr/>
                    <a:lstStyle/>
                    <a:p>
                      <a:r>
                        <a:rPr lang="en-GB" sz="1600">
                          <a:latin typeface="Work Sans" pitchFamily="2" charset="0"/>
                        </a:rPr>
                        <a:t>Without hairs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Work Sans" pitchFamily="2" charset="0"/>
                        </a:rPr>
                        <a:t>With hairs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Work Sans" pitchFamily="2" charset="0"/>
                        </a:rPr>
                        <a:t>With coarse hairs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Work Sans" pitchFamily="2" charset="0"/>
                        </a:rPr>
                        <a:t>With sharp, stiff points</a:t>
                      </a:r>
                    </a:p>
                  </a:txBody>
                  <a:tcPr anchor="ctr"/>
                </a:tc>
                <a:extLst>
                  <a:ext uri="{0D108BD9-81ED-4DB2-BD59-A6C34878D82A}">
                    <a16:rowId xmlns:a16="http://schemas.microsoft.com/office/drawing/2014/main" val="3888791840"/>
                  </a:ext>
                </a:extLst>
              </a:tr>
              <a:tr h="2249229">
                <a:tc>
                  <a:txBody>
                    <a:bodyPr/>
                    <a:lstStyle/>
                    <a:p>
                      <a:endParaRPr lang="en-GB" sz="1600">
                        <a:latin typeface="Work Sans" pitchFamily="2" charset="0"/>
                      </a:endParaRPr>
                    </a:p>
                  </a:txBody>
                  <a:tcPr anchor="ctr"/>
                </a:tc>
                <a:tc>
                  <a:txBody>
                    <a:bodyPr/>
                    <a:lstStyle/>
                    <a:p>
                      <a:endParaRPr lang="en-GB" sz="2000">
                        <a:latin typeface="Work Sans" pitchFamily="2" charset="0"/>
                      </a:endParaRPr>
                    </a:p>
                  </a:txBody>
                  <a:tcPr anchor="ctr"/>
                </a:tc>
                <a:tc>
                  <a:txBody>
                    <a:bodyPr/>
                    <a:lstStyle/>
                    <a:p>
                      <a:endParaRPr lang="en-GB" sz="2000">
                        <a:latin typeface="Work Sans" pitchFamily="2" charset="0"/>
                      </a:endParaRPr>
                    </a:p>
                  </a:txBody>
                  <a:tcPr anchor="ctr"/>
                </a:tc>
                <a:tc>
                  <a:txBody>
                    <a:bodyPr/>
                    <a:lstStyle/>
                    <a:p>
                      <a:endParaRPr lang="en-GB" sz="2000">
                        <a:latin typeface="Work Sans" pitchFamily="2" charset="0"/>
                      </a:endParaRPr>
                    </a:p>
                  </a:txBody>
                  <a:tcPr anchor="ctr"/>
                </a:tc>
                <a:extLst>
                  <a:ext uri="{0D108BD9-81ED-4DB2-BD59-A6C34878D82A}">
                    <a16:rowId xmlns:a16="http://schemas.microsoft.com/office/drawing/2014/main" val="1294059008"/>
                  </a:ext>
                </a:extLst>
              </a:tr>
            </a:tbl>
          </a:graphicData>
        </a:graphic>
      </p:graphicFrame>
      <p:pic>
        <p:nvPicPr>
          <p:cNvPr id="4" name="Content Placeholder 9" descr="A close up of a leaf&#10;&#10;AI-generated content may be incorrect.">
            <a:extLst>
              <a:ext uri="{FF2B5EF4-FFF2-40B4-BE49-F238E27FC236}">
                <a16:creationId xmlns:a16="http://schemas.microsoft.com/office/drawing/2014/main" id="{5A7B96F6-F589-4EA2-27F1-14EDE5771298}"/>
              </a:ext>
            </a:extLst>
          </p:cNvPr>
          <p:cNvPicPr>
            <a:picLocks noGrp="1" noChangeAspect="1"/>
          </p:cNvPicPr>
          <p:nvPr>
            <p:ph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rot="18950999">
            <a:off x="354658" y="2895774"/>
            <a:ext cx="2875851" cy="1973180"/>
          </a:xfrm>
        </p:spPr>
      </p:pic>
      <p:pic>
        <p:nvPicPr>
          <p:cNvPr id="9" name="Picture 8">
            <a:extLst>
              <a:ext uri="{FF2B5EF4-FFF2-40B4-BE49-F238E27FC236}">
                <a16:creationId xmlns:a16="http://schemas.microsoft.com/office/drawing/2014/main" id="{D9265F17-E468-7428-8098-5AD2376ECD51}"/>
              </a:ext>
            </a:extLst>
          </p:cNvPr>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a:off x="8665647" y="2789521"/>
            <a:ext cx="2622087" cy="2054853"/>
          </a:xfrm>
          <a:prstGeom prst="rect">
            <a:avLst/>
          </a:prstGeom>
        </p:spPr>
      </p:pic>
      <p:pic>
        <p:nvPicPr>
          <p:cNvPr id="11" name="Picture 10">
            <a:extLst>
              <a:ext uri="{FF2B5EF4-FFF2-40B4-BE49-F238E27FC236}">
                <a16:creationId xmlns:a16="http://schemas.microsoft.com/office/drawing/2014/main" id="{6E090583-E5F3-8BD1-2D84-9BBDD2DDA74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915837" y="2754775"/>
            <a:ext cx="2622087" cy="2128511"/>
          </a:xfrm>
          <a:prstGeom prst="rect">
            <a:avLst/>
          </a:prstGeom>
        </p:spPr>
      </p:pic>
      <p:pic>
        <p:nvPicPr>
          <p:cNvPr id="13" name="Picture 12">
            <a:extLst>
              <a:ext uri="{FF2B5EF4-FFF2-40B4-BE49-F238E27FC236}">
                <a16:creationId xmlns:a16="http://schemas.microsoft.com/office/drawing/2014/main" id="{94507C3F-9320-8C98-8B9B-3C87037FE6C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161936" y="2750609"/>
            <a:ext cx="2622086" cy="2128511"/>
          </a:xfrm>
          <a:prstGeom prst="rect">
            <a:avLst/>
          </a:prstGeom>
        </p:spPr>
      </p:pic>
    </p:spTree>
    <p:extLst>
      <p:ext uri="{BB962C8B-B14F-4D97-AF65-F5344CB8AC3E}">
        <p14:creationId xmlns:p14="http://schemas.microsoft.com/office/powerpoint/2010/main" val="2638658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3FC3-14EA-C50A-85F3-5416B18A9793}"/>
              </a:ext>
            </a:extLst>
          </p:cNvPr>
          <p:cNvSpPr>
            <a:spLocks noGrp="1"/>
          </p:cNvSpPr>
          <p:nvPr>
            <p:ph type="title"/>
          </p:nvPr>
        </p:nvSpPr>
        <p:spPr/>
        <p:txBody>
          <a:bodyPr/>
          <a:lstStyle/>
          <a:p>
            <a:r>
              <a:rPr lang="en-GB"/>
              <a:t>Put together a description of this leaf</a:t>
            </a:r>
          </a:p>
        </p:txBody>
      </p:sp>
      <p:pic>
        <p:nvPicPr>
          <p:cNvPr id="10" name="Content Placeholder 9" descr="A close up of a leaf&#10;&#10;AI-generated content may be incorrect.">
            <a:extLst>
              <a:ext uri="{FF2B5EF4-FFF2-40B4-BE49-F238E27FC236}">
                <a16:creationId xmlns:a16="http://schemas.microsoft.com/office/drawing/2014/main" id="{96D1FEED-557F-6D0A-1D04-5CBC2997B659}"/>
              </a:ext>
            </a:extLst>
          </p:cNvPr>
          <p:cNvPicPr>
            <a:picLocks noGrp="1" noChangeAspect="1"/>
          </p:cNvPicPr>
          <p:nvPr>
            <p:ph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rot="15831808">
            <a:off x="6730324" y="1697613"/>
            <a:ext cx="4967054" cy="3407997"/>
          </a:xfrm>
        </p:spPr>
      </p:pic>
      <p:sp>
        <p:nvSpPr>
          <p:cNvPr id="11" name="Content Placeholder 2">
            <a:extLst>
              <a:ext uri="{FF2B5EF4-FFF2-40B4-BE49-F238E27FC236}">
                <a16:creationId xmlns:a16="http://schemas.microsoft.com/office/drawing/2014/main" id="{802C793D-E572-C41C-B22D-2242E30AD028}"/>
              </a:ext>
            </a:extLst>
          </p:cNvPr>
          <p:cNvSpPr txBox="1">
            <a:spLocks/>
          </p:cNvSpPr>
          <p:nvPr/>
        </p:nvSpPr>
        <p:spPr>
          <a:xfrm>
            <a:off x="551146" y="1678488"/>
            <a:ext cx="5386192" cy="4498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GB"/>
              <a:t>This leaf is simple.</a:t>
            </a:r>
          </a:p>
          <a:p>
            <a:pPr marL="0" indent="0">
              <a:spcAft>
                <a:spcPts val="1200"/>
              </a:spcAft>
              <a:buFont typeface="Arial" panose="020B0604020202020204" pitchFamily="34" charset="0"/>
              <a:buNone/>
            </a:pPr>
            <a:r>
              <a:rPr lang="en-GB"/>
              <a:t>The shape is oval.</a:t>
            </a:r>
          </a:p>
          <a:p>
            <a:pPr marL="0" indent="0">
              <a:spcAft>
                <a:spcPts val="1200"/>
              </a:spcAft>
              <a:buFont typeface="Arial" panose="020B0604020202020204" pitchFamily="34" charset="0"/>
              <a:buNone/>
            </a:pPr>
            <a:r>
              <a:rPr lang="en-GB"/>
              <a:t>The tip is rounded.</a:t>
            </a:r>
          </a:p>
          <a:p>
            <a:pPr marL="0" indent="0">
              <a:spcAft>
                <a:spcPts val="1200"/>
              </a:spcAft>
              <a:buFont typeface="Arial" panose="020B0604020202020204" pitchFamily="34" charset="0"/>
              <a:buNone/>
            </a:pPr>
            <a:r>
              <a:rPr lang="en-GB"/>
              <a:t>The margin is entire.</a:t>
            </a:r>
          </a:p>
          <a:p>
            <a:pPr marL="0" indent="0">
              <a:spcAft>
                <a:spcPts val="1200"/>
              </a:spcAft>
              <a:buFont typeface="Arial" panose="020B0604020202020204" pitchFamily="34" charset="0"/>
              <a:buNone/>
            </a:pPr>
            <a:r>
              <a:rPr lang="en-GB"/>
              <a:t>The base is rounded.</a:t>
            </a:r>
          </a:p>
          <a:p>
            <a:pPr marL="0" indent="0">
              <a:buFont typeface="Arial" panose="020B0604020202020204" pitchFamily="34" charset="0"/>
              <a:buNone/>
            </a:pPr>
            <a:endParaRPr lang="en-GB"/>
          </a:p>
        </p:txBody>
      </p:sp>
      <p:sp>
        <p:nvSpPr>
          <p:cNvPr id="3" name="TextBox 2">
            <a:extLst>
              <a:ext uri="{FF2B5EF4-FFF2-40B4-BE49-F238E27FC236}">
                <a16:creationId xmlns:a16="http://schemas.microsoft.com/office/drawing/2014/main" id="{8CDF9955-F8C8-7ED2-9E93-45F134665C68}"/>
              </a:ext>
            </a:extLst>
          </p:cNvPr>
          <p:cNvSpPr txBox="1"/>
          <p:nvPr/>
        </p:nvSpPr>
        <p:spPr>
          <a:xfrm>
            <a:off x="7773191" y="5738507"/>
            <a:ext cx="2517036" cy="369332"/>
          </a:xfrm>
          <a:prstGeom prst="rect">
            <a:avLst/>
          </a:prstGeom>
          <a:noFill/>
        </p:spPr>
        <p:txBody>
          <a:bodyPr wrap="none" rtlCol="0">
            <a:spAutoFit/>
          </a:bodyPr>
          <a:lstStyle/>
          <a:p>
            <a:r>
              <a:rPr lang="en-GB">
                <a:latin typeface="Work Sans" pitchFamily="2" charset="0"/>
              </a:rPr>
              <a:t>Greater plantain leaf</a:t>
            </a:r>
          </a:p>
        </p:txBody>
      </p:sp>
    </p:spTree>
    <p:extLst>
      <p:ext uri="{BB962C8B-B14F-4D97-AF65-F5344CB8AC3E}">
        <p14:creationId xmlns:p14="http://schemas.microsoft.com/office/powerpoint/2010/main" val="50140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1F110-6288-6CE6-C5DB-BB9C75880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90CFEF-1297-2A39-6375-AC4D7CEDEDFA}"/>
              </a:ext>
            </a:extLst>
          </p:cNvPr>
          <p:cNvSpPr>
            <a:spLocks noGrp="1"/>
          </p:cNvSpPr>
          <p:nvPr>
            <p:ph type="title"/>
          </p:nvPr>
        </p:nvSpPr>
        <p:spPr>
          <a:xfrm>
            <a:off x="551145" y="365126"/>
            <a:ext cx="8568141" cy="824848"/>
          </a:xfrm>
        </p:spPr>
        <p:txBody>
          <a:bodyPr>
            <a:normAutofit fontScale="90000"/>
          </a:bodyPr>
          <a:lstStyle/>
          <a:p>
            <a:r>
              <a:rPr lang="en-GB"/>
              <a:t>It’s okay to use more than one word for each part of the leaf</a:t>
            </a:r>
          </a:p>
        </p:txBody>
      </p:sp>
      <p:sp>
        <p:nvSpPr>
          <p:cNvPr id="3" name="Content Placeholder 2">
            <a:extLst>
              <a:ext uri="{FF2B5EF4-FFF2-40B4-BE49-F238E27FC236}">
                <a16:creationId xmlns:a16="http://schemas.microsoft.com/office/drawing/2014/main" id="{37A35E4B-49EA-7286-AAEC-5269A232328B}"/>
              </a:ext>
            </a:extLst>
          </p:cNvPr>
          <p:cNvSpPr>
            <a:spLocks noGrp="1"/>
          </p:cNvSpPr>
          <p:nvPr>
            <p:ph idx="1"/>
          </p:nvPr>
        </p:nvSpPr>
        <p:spPr>
          <a:xfrm>
            <a:off x="551145" y="1712105"/>
            <a:ext cx="6388097" cy="4464858"/>
          </a:xfrm>
        </p:spPr>
        <p:txBody>
          <a:bodyPr/>
          <a:lstStyle/>
          <a:p>
            <a:pPr marL="0" indent="0">
              <a:spcAft>
                <a:spcPts val="1200"/>
              </a:spcAft>
              <a:buNone/>
            </a:pPr>
            <a:r>
              <a:rPr lang="en-GB"/>
              <a:t>This leaf is simple.</a:t>
            </a:r>
          </a:p>
          <a:p>
            <a:pPr marL="0" indent="0">
              <a:spcAft>
                <a:spcPts val="1200"/>
              </a:spcAft>
              <a:buNone/>
            </a:pPr>
            <a:r>
              <a:rPr lang="en-GB"/>
              <a:t>The tip is round.</a:t>
            </a:r>
          </a:p>
          <a:p>
            <a:pPr marL="0" indent="0">
              <a:spcAft>
                <a:spcPts val="1200"/>
              </a:spcAft>
              <a:buNone/>
            </a:pPr>
            <a:r>
              <a:rPr lang="en-GB"/>
              <a:t>The edge is lobed and serrated.</a:t>
            </a:r>
          </a:p>
          <a:p>
            <a:pPr marL="0" indent="0">
              <a:spcAft>
                <a:spcPts val="1200"/>
              </a:spcAft>
              <a:buNone/>
            </a:pPr>
            <a:r>
              <a:rPr lang="en-GB"/>
              <a:t>The base is </a:t>
            </a:r>
            <a:r>
              <a:rPr lang="en-GB" err="1"/>
              <a:t>cunate</a:t>
            </a:r>
            <a:r>
              <a:rPr lang="en-GB"/>
              <a:t> or tapered.</a:t>
            </a:r>
          </a:p>
          <a:p>
            <a:pPr marL="0" indent="0">
              <a:spcAft>
                <a:spcPts val="1200"/>
              </a:spcAft>
              <a:buNone/>
            </a:pPr>
            <a:endParaRPr lang="en-GB"/>
          </a:p>
          <a:p>
            <a:pPr marL="0" indent="0">
              <a:spcAft>
                <a:spcPts val="1200"/>
              </a:spcAft>
              <a:buNone/>
            </a:pPr>
            <a:r>
              <a:rPr lang="en-GB" sz="1800"/>
              <a:t>Many species have leaves that can be variable in shape. In these cases, more than one word is used to describe the range of shapes a feature can have.</a:t>
            </a:r>
          </a:p>
        </p:txBody>
      </p:sp>
      <p:pic>
        <p:nvPicPr>
          <p:cNvPr id="5" name="Content Placeholder 4" descr="A close-up of a leaf&#10;&#10;AI-generated content may be incorrect.">
            <a:extLst>
              <a:ext uri="{FF2B5EF4-FFF2-40B4-BE49-F238E27FC236}">
                <a16:creationId xmlns:a16="http://schemas.microsoft.com/office/drawing/2014/main" id="{42F8BDC8-0012-DD9E-DE8A-67795E5F6C35}"/>
              </a:ext>
            </a:extLst>
          </p:cNvPr>
          <p:cNvPicPr>
            <a:picLocks noGrp="1" noChangeAspect="1"/>
          </p:cNvPicPr>
          <p:nvPr>
            <p:ph idx="10"/>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400000">
            <a:off x="6915408" y="1738571"/>
            <a:ext cx="5326644" cy="3550140"/>
          </a:xfrm>
          <a:prstGeom prst="rect">
            <a:avLst/>
          </a:prstGeom>
        </p:spPr>
      </p:pic>
      <p:sp>
        <p:nvSpPr>
          <p:cNvPr id="4" name="TextBox 3">
            <a:extLst>
              <a:ext uri="{FF2B5EF4-FFF2-40B4-BE49-F238E27FC236}">
                <a16:creationId xmlns:a16="http://schemas.microsoft.com/office/drawing/2014/main" id="{CA529135-857F-7C59-AAA6-3F2ADF06AC8F}"/>
              </a:ext>
            </a:extLst>
          </p:cNvPr>
          <p:cNvSpPr txBox="1"/>
          <p:nvPr/>
        </p:nvSpPr>
        <p:spPr>
          <a:xfrm>
            <a:off x="8506616" y="5638349"/>
            <a:ext cx="1790875" cy="369332"/>
          </a:xfrm>
          <a:prstGeom prst="rect">
            <a:avLst/>
          </a:prstGeom>
          <a:noFill/>
        </p:spPr>
        <p:txBody>
          <a:bodyPr wrap="none" rtlCol="0">
            <a:spAutoFit/>
          </a:bodyPr>
          <a:lstStyle/>
          <a:p>
            <a:r>
              <a:rPr lang="en-GB">
                <a:latin typeface="Work Sans" pitchFamily="2" charset="0"/>
              </a:rPr>
              <a:t>Hawthorn leaf</a:t>
            </a:r>
          </a:p>
        </p:txBody>
      </p:sp>
    </p:spTree>
    <p:extLst>
      <p:ext uri="{BB962C8B-B14F-4D97-AF65-F5344CB8AC3E}">
        <p14:creationId xmlns:p14="http://schemas.microsoft.com/office/powerpoint/2010/main" val="183917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F3445-F636-27E6-17A8-45967E403590}"/>
              </a:ext>
            </a:extLst>
          </p:cNvPr>
          <p:cNvSpPr>
            <a:spLocks noGrp="1"/>
          </p:cNvSpPr>
          <p:nvPr>
            <p:ph type="title"/>
          </p:nvPr>
        </p:nvSpPr>
        <p:spPr>
          <a:xfrm>
            <a:off x="551145" y="365126"/>
            <a:ext cx="7867641" cy="824848"/>
          </a:xfrm>
        </p:spPr>
        <p:txBody>
          <a:bodyPr>
            <a:normAutofit fontScale="90000"/>
          </a:bodyPr>
          <a:lstStyle/>
          <a:p>
            <a:r>
              <a:rPr lang="en-GB">
                <a:latin typeface="Work Sans" pitchFamily="2" charset="0"/>
              </a:rPr>
              <a:t>Describe as many differences as you can </a:t>
            </a:r>
          </a:p>
        </p:txBody>
      </p:sp>
      <p:pic>
        <p:nvPicPr>
          <p:cNvPr id="15" name="Content Placeholder 14" descr="A close up of a leaf&#10;&#10;AI-generated content may be incorrect.">
            <a:extLst>
              <a:ext uri="{FF2B5EF4-FFF2-40B4-BE49-F238E27FC236}">
                <a16:creationId xmlns:a16="http://schemas.microsoft.com/office/drawing/2014/main" id="{01890ECA-C98D-FE5C-E3C3-7AD2AF0BF7C9}"/>
              </a:ext>
            </a:extLst>
          </p:cNvPr>
          <p:cNvPicPr>
            <a:picLocks noGrp="1" noChangeAspect="1"/>
          </p:cNvPicPr>
          <p:nvPr>
            <p:ph sz="quarter" idx="4"/>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19462995">
            <a:off x="1861015" y="256274"/>
            <a:ext cx="3544353" cy="6742860"/>
          </a:xfrm>
        </p:spPr>
      </p:pic>
      <p:pic>
        <p:nvPicPr>
          <p:cNvPr id="13" name="Content Placeholder 12" descr="A close up of a leaf&#10;&#10;AI-generated content may be incorrect.">
            <a:extLst>
              <a:ext uri="{FF2B5EF4-FFF2-40B4-BE49-F238E27FC236}">
                <a16:creationId xmlns:a16="http://schemas.microsoft.com/office/drawing/2014/main" id="{079E34B0-BC65-C00D-AA06-4F776649501E}"/>
              </a:ext>
            </a:extLst>
          </p:cNvPr>
          <p:cNvPicPr>
            <a:picLocks noGrp="1" noChangeAspect="1"/>
          </p:cNvPicPr>
          <p:nvPr>
            <p:ph sz="quarter" idx="11"/>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19462995">
            <a:off x="7409614" y="1496375"/>
            <a:ext cx="2967173" cy="4262657"/>
          </a:xfrm>
        </p:spPr>
      </p:pic>
      <p:sp>
        <p:nvSpPr>
          <p:cNvPr id="18" name="TextBox 17">
            <a:extLst>
              <a:ext uri="{FF2B5EF4-FFF2-40B4-BE49-F238E27FC236}">
                <a16:creationId xmlns:a16="http://schemas.microsoft.com/office/drawing/2014/main" id="{BE9550CA-3697-3764-5D38-A5ED48CED37B}"/>
              </a:ext>
            </a:extLst>
          </p:cNvPr>
          <p:cNvSpPr txBox="1"/>
          <p:nvPr/>
        </p:nvSpPr>
        <p:spPr>
          <a:xfrm>
            <a:off x="3290723" y="5290832"/>
            <a:ext cx="1247457" cy="369332"/>
          </a:xfrm>
          <a:prstGeom prst="rect">
            <a:avLst/>
          </a:prstGeom>
          <a:noFill/>
        </p:spPr>
        <p:txBody>
          <a:bodyPr wrap="none" rtlCol="0">
            <a:spAutoFit/>
          </a:bodyPr>
          <a:lstStyle/>
          <a:p>
            <a:r>
              <a:rPr lang="en-GB">
                <a:latin typeface="Work Sans" pitchFamily="2" charset="0"/>
              </a:rPr>
              <a:t>Dock leaf</a:t>
            </a:r>
          </a:p>
        </p:txBody>
      </p:sp>
      <p:sp>
        <p:nvSpPr>
          <p:cNvPr id="19" name="TextBox 18">
            <a:extLst>
              <a:ext uri="{FF2B5EF4-FFF2-40B4-BE49-F238E27FC236}">
                <a16:creationId xmlns:a16="http://schemas.microsoft.com/office/drawing/2014/main" id="{18685D5A-B370-AD76-5B2C-0401629D25E2}"/>
              </a:ext>
            </a:extLst>
          </p:cNvPr>
          <p:cNvSpPr txBox="1"/>
          <p:nvPr/>
        </p:nvSpPr>
        <p:spPr>
          <a:xfrm>
            <a:off x="7830341" y="5290832"/>
            <a:ext cx="2517036" cy="369332"/>
          </a:xfrm>
          <a:prstGeom prst="rect">
            <a:avLst/>
          </a:prstGeom>
          <a:noFill/>
        </p:spPr>
        <p:txBody>
          <a:bodyPr wrap="none" rtlCol="0">
            <a:spAutoFit/>
          </a:bodyPr>
          <a:lstStyle/>
          <a:p>
            <a:r>
              <a:rPr lang="en-GB">
                <a:latin typeface="Work Sans" pitchFamily="2" charset="0"/>
              </a:rPr>
              <a:t>Greater plantain leaf</a:t>
            </a:r>
          </a:p>
        </p:txBody>
      </p:sp>
    </p:spTree>
    <p:extLst>
      <p:ext uri="{BB962C8B-B14F-4D97-AF65-F5344CB8AC3E}">
        <p14:creationId xmlns:p14="http://schemas.microsoft.com/office/powerpoint/2010/main" val="2680404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327D1-270F-D633-0CE7-8003C5C4C4D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FD8A56-0D4F-16EA-C052-933A5E8BCF92}"/>
              </a:ext>
            </a:extLst>
          </p:cNvPr>
          <p:cNvSpPr>
            <a:spLocks noGrp="1"/>
          </p:cNvSpPr>
          <p:nvPr>
            <p:ph type="title"/>
          </p:nvPr>
        </p:nvSpPr>
        <p:spPr>
          <a:xfrm>
            <a:off x="551143" y="386695"/>
            <a:ext cx="9469157" cy="738468"/>
          </a:xfrm>
        </p:spPr>
        <p:txBody>
          <a:bodyPr>
            <a:normAutofit/>
          </a:bodyPr>
          <a:lstStyle/>
          <a:p>
            <a:r>
              <a:rPr lang="en-GB">
                <a:latin typeface="Work Sans" pitchFamily="2" charset="0"/>
              </a:rPr>
              <a:t>Revisit your description of dandelion leaves</a:t>
            </a:r>
          </a:p>
        </p:txBody>
      </p:sp>
      <p:pic>
        <p:nvPicPr>
          <p:cNvPr id="12" name="Content Placeholder 11" descr="A green leaf with a long stem&#10;&#10;AI-generated content may be incorrect.">
            <a:extLst>
              <a:ext uri="{FF2B5EF4-FFF2-40B4-BE49-F238E27FC236}">
                <a16:creationId xmlns:a16="http://schemas.microsoft.com/office/drawing/2014/main" id="{1612E40D-B2CE-3695-4E31-35168FD98AE9}"/>
              </a:ext>
            </a:extLst>
          </p:cNvPr>
          <p:cNvPicPr>
            <a:picLocks noGrp="1" noChangeAspect="1"/>
          </p:cNvPicPr>
          <p:nvPr>
            <p:ph sz="quarter" idx="10"/>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4550694">
            <a:off x="2925165" y="2598909"/>
            <a:ext cx="6098844" cy="3202551"/>
          </a:xfrm>
        </p:spPr>
      </p:pic>
      <p:sp>
        <p:nvSpPr>
          <p:cNvPr id="2" name="TextBox 1">
            <a:extLst>
              <a:ext uri="{FF2B5EF4-FFF2-40B4-BE49-F238E27FC236}">
                <a16:creationId xmlns:a16="http://schemas.microsoft.com/office/drawing/2014/main" id="{D7F34C56-D814-345E-75E0-FE9481554576}"/>
              </a:ext>
            </a:extLst>
          </p:cNvPr>
          <p:cNvSpPr txBox="1"/>
          <p:nvPr/>
        </p:nvSpPr>
        <p:spPr>
          <a:xfrm>
            <a:off x="551143" y="1275148"/>
            <a:ext cx="7938392" cy="461665"/>
          </a:xfrm>
          <a:prstGeom prst="rect">
            <a:avLst/>
          </a:prstGeom>
          <a:noFill/>
        </p:spPr>
        <p:txBody>
          <a:bodyPr wrap="none" rtlCol="0">
            <a:spAutoFit/>
          </a:bodyPr>
          <a:lstStyle/>
          <a:p>
            <a:r>
              <a:rPr lang="en-GB" sz="2400" dirty="0">
                <a:latin typeface="Work Sans" pitchFamily="2" charset="0"/>
              </a:rPr>
              <a:t>Adjust your description to use </a:t>
            </a:r>
            <a:r>
              <a:rPr lang="en-GB" sz="2400">
                <a:latin typeface="Work Sans" pitchFamily="2" charset="0"/>
              </a:rPr>
              <a:t>botanical vocabulary.</a:t>
            </a:r>
            <a:endParaRPr lang="en-GB" sz="2400" dirty="0">
              <a:latin typeface="Work Sans" pitchFamily="2" charset="0"/>
            </a:endParaRPr>
          </a:p>
        </p:txBody>
      </p:sp>
      <p:pic>
        <p:nvPicPr>
          <p:cNvPr id="13" name="Content Placeholder 12">
            <a:extLst>
              <a:ext uri="{FF2B5EF4-FFF2-40B4-BE49-F238E27FC236}">
                <a16:creationId xmlns:a16="http://schemas.microsoft.com/office/drawing/2014/main" id="{271C72EA-6646-49F1-9A04-574C32D0FB18}"/>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rot="17565197">
            <a:off x="8026676" y="754296"/>
            <a:ext cx="3148166" cy="6432883"/>
          </a:xfrm>
          <a:prstGeom prst="rect">
            <a:avLst/>
          </a:prstGeom>
        </p:spPr>
      </p:pic>
      <p:pic>
        <p:nvPicPr>
          <p:cNvPr id="3" name="Picture 2">
            <a:extLst>
              <a:ext uri="{FF2B5EF4-FFF2-40B4-BE49-F238E27FC236}">
                <a16:creationId xmlns:a16="http://schemas.microsoft.com/office/drawing/2014/main" id="{2BAD0A35-BE9C-0669-3D07-2EA0E26AD7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052631">
            <a:off x="1745667" y="1549363"/>
            <a:ext cx="1933973" cy="5509805"/>
          </a:xfrm>
          <a:prstGeom prst="rect">
            <a:avLst/>
          </a:prstGeom>
        </p:spPr>
      </p:pic>
    </p:spTree>
    <p:extLst>
      <p:ext uri="{BB962C8B-B14F-4D97-AF65-F5344CB8AC3E}">
        <p14:creationId xmlns:p14="http://schemas.microsoft.com/office/powerpoint/2010/main" val="1540791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CF3F0-928F-3B3B-8D16-4A03D2CFC0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B9A3378-C1FB-4DA1-90F4-EAE05C6D9773}"/>
              </a:ext>
            </a:extLst>
          </p:cNvPr>
          <p:cNvSpPr>
            <a:spLocks noGrp="1"/>
          </p:cNvSpPr>
          <p:nvPr>
            <p:ph type="title"/>
          </p:nvPr>
        </p:nvSpPr>
        <p:spPr>
          <a:xfrm>
            <a:off x="551145" y="365126"/>
            <a:ext cx="9373905" cy="1454530"/>
          </a:xfrm>
        </p:spPr>
        <p:txBody>
          <a:bodyPr>
            <a:normAutofit/>
          </a:bodyPr>
          <a:lstStyle/>
          <a:p>
            <a:r>
              <a:rPr lang="en-GB"/>
              <a:t>Which of these leaves is from a dandelion?</a:t>
            </a:r>
          </a:p>
        </p:txBody>
      </p:sp>
      <p:pic>
        <p:nvPicPr>
          <p:cNvPr id="7" name="Content Placeholder 6">
            <a:extLst>
              <a:ext uri="{FF2B5EF4-FFF2-40B4-BE49-F238E27FC236}">
                <a16:creationId xmlns:a16="http://schemas.microsoft.com/office/drawing/2014/main" id="{CF08B5B5-3AD5-2D68-FE1F-C013DC755101}"/>
              </a:ext>
            </a:extLst>
          </p:cNvPr>
          <p:cNvPicPr>
            <a:picLocks noGrp="1" noChangeAspect="1"/>
          </p:cNvPicPr>
          <p:nvPr>
            <p:ph sz="quarter" idx="4"/>
          </p:nvPr>
        </p:nvPicPr>
        <p:blipFill>
          <a:blip r:embed="rId3" cstate="screen">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tretch>
            <a:fillRect/>
          </a:stretch>
        </p:blipFill>
        <p:spPr>
          <a:xfrm rot="18708999">
            <a:off x="2167726" y="839637"/>
            <a:ext cx="2117183" cy="5990610"/>
          </a:xfrm>
          <a:prstGeom prst="rect">
            <a:avLst/>
          </a:prstGeom>
        </p:spPr>
      </p:pic>
      <p:pic>
        <p:nvPicPr>
          <p:cNvPr id="11" name="Content Placeholder 9" descr="A green leaf with a long stem&#10;&#10;AI-generated content may be incorrect.">
            <a:extLst>
              <a:ext uri="{FF2B5EF4-FFF2-40B4-BE49-F238E27FC236}">
                <a16:creationId xmlns:a16="http://schemas.microsoft.com/office/drawing/2014/main" id="{6C9F7AF9-6980-088F-E7D6-8433D7AB06E3}"/>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875918">
            <a:off x="4133512" y="1869857"/>
            <a:ext cx="5126472" cy="3844854"/>
          </a:xfrm>
          <a:prstGeom prst="rect">
            <a:avLst/>
          </a:prstGeom>
        </p:spPr>
      </p:pic>
      <p:sp>
        <p:nvSpPr>
          <p:cNvPr id="18" name="TextBox 17">
            <a:extLst>
              <a:ext uri="{FF2B5EF4-FFF2-40B4-BE49-F238E27FC236}">
                <a16:creationId xmlns:a16="http://schemas.microsoft.com/office/drawing/2014/main" id="{99BCAE90-6116-70EF-65F5-12355DD46659}"/>
              </a:ext>
            </a:extLst>
          </p:cNvPr>
          <p:cNvSpPr txBox="1"/>
          <p:nvPr/>
        </p:nvSpPr>
        <p:spPr>
          <a:xfrm>
            <a:off x="1963242" y="5202800"/>
            <a:ext cx="2382383" cy="369332"/>
          </a:xfrm>
          <a:prstGeom prst="rect">
            <a:avLst/>
          </a:prstGeom>
          <a:noFill/>
        </p:spPr>
        <p:txBody>
          <a:bodyPr wrap="none" rtlCol="0">
            <a:spAutoFit/>
          </a:bodyPr>
          <a:lstStyle/>
          <a:p>
            <a:r>
              <a:rPr lang="en-GB">
                <a:latin typeface="Work Sans" pitchFamily="2" charset="0"/>
              </a:rPr>
              <a:t>Smooth sow thistle</a:t>
            </a:r>
          </a:p>
        </p:txBody>
      </p:sp>
      <p:sp>
        <p:nvSpPr>
          <p:cNvPr id="19" name="TextBox 18">
            <a:extLst>
              <a:ext uri="{FF2B5EF4-FFF2-40B4-BE49-F238E27FC236}">
                <a16:creationId xmlns:a16="http://schemas.microsoft.com/office/drawing/2014/main" id="{B3884114-A318-080E-8F3F-71BC6A55C5B2}"/>
              </a:ext>
            </a:extLst>
          </p:cNvPr>
          <p:cNvSpPr txBox="1"/>
          <p:nvPr/>
        </p:nvSpPr>
        <p:spPr>
          <a:xfrm>
            <a:off x="5690757" y="5202800"/>
            <a:ext cx="1313180" cy="369332"/>
          </a:xfrm>
          <a:prstGeom prst="rect">
            <a:avLst/>
          </a:prstGeom>
          <a:noFill/>
        </p:spPr>
        <p:txBody>
          <a:bodyPr wrap="none" rtlCol="0">
            <a:spAutoFit/>
          </a:bodyPr>
          <a:lstStyle/>
          <a:p>
            <a:r>
              <a:rPr lang="en-GB">
                <a:latin typeface="Work Sans" pitchFamily="2" charset="0"/>
              </a:rPr>
              <a:t>Dandelion</a:t>
            </a:r>
          </a:p>
        </p:txBody>
      </p:sp>
      <p:sp>
        <p:nvSpPr>
          <p:cNvPr id="20" name="TextBox 19">
            <a:extLst>
              <a:ext uri="{FF2B5EF4-FFF2-40B4-BE49-F238E27FC236}">
                <a16:creationId xmlns:a16="http://schemas.microsoft.com/office/drawing/2014/main" id="{4EEA2620-7B3E-39B1-FCAC-E68B7FC143F5}"/>
              </a:ext>
            </a:extLst>
          </p:cNvPr>
          <p:cNvSpPr txBox="1"/>
          <p:nvPr/>
        </p:nvSpPr>
        <p:spPr>
          <a:xfrm>
            <a:off x="9428055" y="5195425"/>
            <a:ext cx="1173719" cy="369332"/>
          </a:xfrm>
          <a:prstGeom prst="rect">
            <a:avLst/>
          </a:prstGeom>
          <a:noFill/>
        </p:spPr>
        <p:txBody>
          <a:bodyPr wrap="none" rtlCol="0">
            <a:spAutoFit/>
          </a:bodyPr>
          <a:lstStyle/>
          <a:p>
            <a:r>
              <a:rPr lang="en-GB">
                <a:latin typeface="Work Sans" pitchFamily="2" charset="0"/>
              </a:rPr>
              <a:t>Cat’s ear</a:t>
            </a:r>
          </a:p>
        </p:txBody>
      </p:sp>
      <p:pic>
        <p:nvPicPr>
          <p:cNvPr id="4" name="Picture 3">
            <a:extLst>
              <a:ext uri="{FF2B5EF4-FFF2-40B4-BE49-F238E27FC236}">
                <a16:creationId xmlns:a16="http://schemas.microsoft.com/office/drawing/2014/main" id="{0A74C5C2-E9F8-2626-9384-71E49A347BA6}"/>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19162475">
            <a:off x="8553269" y="1461499"/>
            <a:ext cx="1583584" cy="3877722"/>
          </a:xfrm>
          <a:prstGeom prst="rect">
            <a:avLst/>
          </a:prstGeom>
        </p:spPr>
      </p:pic>
    </p:spTree>
    <p:extLst>
      <p:ext uri="{BB962C8B-B14F-4D97-AF65-F5344CB8AC3E}">
        <p14:creationId xmlns:p14="http://schemas.microsoft.com/office/powerpoint/2010/main" val="25732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E9E78-D736-2714-7B94-A3D46099D649}"/>
              </a:ext>
            </a:extLst>
          </p:cNvPr>
          <p:cNvSpPr>
            <a:spLocks noGrp="1"/>
          </p:cNvSpPr>
          <p:nvPr>
            <p:ph type="title"/>
          </p:nvPr>
        </p:nvSpPr>
        <p:spPr/>
        <p:txBody>
          <a:bodyPr/>
          <a:lstStyle/>
          <a:p>
            <a:r>
              <a:rPr lang="en-GB"/>
              <a:t>Learning outcomes</a:t>
            </a:r>
          </a:p>
        </p:txBody>
      </p:sp>
      <p:sp>
        <p:nvSpPr>
          <p:cNvPr id="3" name="Content Placeholder 2">
            <a:extLst>
              <a:ext uri="{FF2B5EF4-FFF2-40B4-BE49-F238E27FC236}">
                <a16:creationId xmlns:a16="http://schemas.microsoft.com/office/drawing/2014/main" id="{66906E8F-5042-0DF9-E8FD-22D68A36901B}"/>
              </a:ext>
            </a:extLst>
          </p:cNvPr>
          <p:cNvSpPr>
            <a:spLocks noGrp="1"/>
          </p:cNvSpPr>
          <p:nvPr>
            <p:ph idx="1"/>
          </p:nvPr>
        </p:nvSpPr>
        <p:spPr>
          <a:xfrm>
            <a:off x="551144" y="1707063"/>
            <a:ext cx="11042141" cy="4498475"/>
          </a:xfrm>
        </p:spPr>
        <p:txBody>
          <a:bodyPr vert="horz" lIns="91440" tIns="45720" rIns="91440" bIns="45720" rtlCol="0" anchor="t">
            <a:normAutofit/>
          </a:bodyPr>
          <a:lstStyle/>
          <a:p>
            <a:r>
              <a:rPr lang="en-GB" dirty="0">
                <a:latin typeface="Work Sans"/>
              </a:rPr>
              <a:t>use scientific vocabulary to describe and recognise leaves</a:t>
            </a:r>
          </a:p>
          <a:p>
            <a:endParaRPr lang="en-GB" dirty="0"/>
          </a:p>
        </p:txBody>
      </p:sp>
    </p:spTree>
    <p:extLst>
      <p:ext uri="{BB962C8B-B14F-4D97-AF65-F5344CB8AC3E}">
        <p14:creationId xmlns:p14="http://schemas.microsoft.com/office/powerpoint/2010/main" val="4165495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9806-D633-73CA-2310-E734EF3CE65C}"/>
              </a:ext>
            </a:extLst>
          </p:cNvPr>
          <p:cNvSpPr>
            <a:spLocks noGrp="1"/>
          </p:cNvSpPr>
          <p:nvPr>
            <p:ph type="title"/>
          </p:nvPr>
        </p:nvSpPr>
        <p:spPr>
          <a:xfrm>
            <a:off x="551145" y="365126"/>
            <a:ext cx="10652767" cy="824848"/>
          </a:xfrm>
        </p:spPr>
        <p:txBody>
          <a:bodyPr>
            <a:normAutofit fontScale="90000"/>
          </a:bodyPr>
          <a:lstStyle/>
          <a:p>
            <a:r>
              <a:rPr lang="en-GB"/>
              <a:t>These are all dandelion leaves. </a:t>
            </a:r>
            <a:br>
              <a:rPr lang="en-GB"/>
            </a:br>
            <a:r>
              <a:rPr lang="en-GB"/>
              <a:t>Would your description include them all?</a:t>
            </a:r>
          </a:p>
        </p:txBody>
      </p:sp>
      <p:pic>
        <p:nvPicPr>
          <p:cNvPr id="10" name="Content Placeholder 9">
            <a:extLst>
              <a:ext uri="{FF2B5EF4-FFF2-40B4-BE49-F238E27FC236}">
                <a16:creationId xmlns:a16="http://schemas.microsoft.com/office/drawing/2014/main" id="{8232D9A3-41E2-07D3-9EEC-4B4EB71680C7}"/>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flipH="1">
            <a:off x="1752348" y="1621215"/>
            <a:ext cx="2225074" cy="4211601"/>
          </a:xfrm>
          <a:prstGeom prst="rect">
            <a:avLst/>
          </a:prstGeom>
        </p:spPr>
      </p:pic>
      <p:pic>
        <p:nvPicPr>
          <p:cNvPr id="12" name="Picture 11">
            <a:extLst>
              <a:ext uri="{FF2B5EF4-FFF2-40B4-BE49-F238E27FC236}">
                <a16:creationId xmlns:a16="http://schemas.microsoft.com/office/drawing/2014/main" id="{4196AC16-07BC-4E3C-54D2-C5ECF5FFBB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43619" y="1341182"/>
            <a:ext cx="2796307" cy="5017500"/>
          </a:xfrm>
          <a:prstGeom prst="rect">
            <a:avLst/>
          </a:prstGeom>
        </p:spPr>
      </p:pic>
      <p:pic>
        <p:nvPicPr>
          <p:cNvPr id="14" name="Picture 13">
            <a:extLst>
              <a:ext uri="{FF2B5EF4-FFF2-40B4-BE49-F238E27FC236}">
                <a16:creationId xmlns:a16="http://schemas.microsoft.com/office/drawing/2014/main" id="{A968D696-E2F4-A724-7D3E-FF9EEBDE11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997" y="1457010"/>
            <a:ext cx="1064351" cy="3729281"/>
          </a:xfrm>
          <a:prstGeom prst="rect">
            <a:avLst/>
          </a:prstGeom>
        </p:spPr>
      </p:pic>
      <p:pic>
        <p:nvPicPr>
          <p:cNvPr id="16" name="Picture 15">
            <a:extLst>
              <a:ext uri="{FF2B5EF4-FFF2-40B4-BE49-F238E27FC236}">
                <a16:creationId xmlns:a16="http://schemas.microsoft.com/office/drawing/2014/main" id="{B6FCAE2B-A6A9-3174-1AB6-D5534425AD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0107" y="854835"/>
            <a:ext cx="2113359" cy="6003165"/>
          </a:xfrm>
          <a:prstGeom prst="rect">
            <a:avLst/>
          </a:prstGeom>
        </p:spPr>
      </p:pic>
      <p:pic>
        <p:nvPicPr>
          <p:cNvPr id="20" name="Picture 19">
            <a:extLst>
              <a:ext uri="{FF2B5EF4-FFF2-40B4-BE49-F238E27FC236}">
                <a16:creationId xmlns:a16="http://schemas.microsoft.com/office/drawing/2014/main" id="{1FB1D1FF-17B0-0303-67A6-37E2D8C283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58437" y="1094572"/>
            <a:ext cx="2203983" cy="5980833"/>
          </a:xfrm>
          <a:prstGeom prst="rect">
            <a:avLst/>
          </a:prstGeom>
        </p:spPr>
      </p:pic>
      <p:pic>
        <p:nvPicPr>
          <p:cNvPr id="22" name="Picture 21">
            <a:extLst>
              <a:ext uri="{FF2B5EF4-FFF2-40B4-BE49-F238E27FC236}">
                <a16:creationId xmlns:a16="http://schemas.microsoft.com/office/drawing/2014/main" id="{BCD3B73B-E0B1-B9F1-6822-DF3CFB8BB6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281945">
            <a:off x="8190617" y="1164178"/>
            <a:ext cx="1772696" cy="5742856"/>
          </a:xfrm>
          <a:prstGeom prst="rect">
            <a:avLst/>
          </a:prstGeom>
        </p:spPr>
      </p:pic>
    </p:spTree>
    <p:extLst>
      <p:ext uri="{BB962C8B-B14F-4D97-AF65-F5344CB8AC3E}">
        <p14:creationId xmlns:p14="http://schemas.microsoft.com/office/powerpoint/2010/main" val="38121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1AE361-D285-92FF-5FAE-B1B0777C7C7E}"/>
              </a:ext>
            </a:extLst>
          </p:cNvPr>
          <p:cNvSpPr>
            <a:spLocks noGrp="1"/>
          </p:cNvSpPr>
          <p:nvPr>
            <p:ph type="ctrTitle"/>
          </p:nvPr>
        </p:nvSpPr>
        <p:spPr>
          <a:xfrm>
            <a:off x="2361156" y="1773717"/>
            <a:ext cx="7469688" cy="2136131"/>
          </a:xfrm>
        </p:spPr>
        <p:txBody>
          <a:bodyPr/>
          <a:lstStyle/>
          <a:p>
            <a:r>
              <a:rPr lang="en-GB"/>
              <a:t>Extra detail</a:t>
            </a:r>
          </a:p>
        </p:txBody>
      </p:sp>
      <p:sp>
        <p:nvSpPr>
          <p:cNvPr id="7" name="Subtitle 6">
            <a:extLst>
              <a:ext uri="{FF2B5EF4-FFF2-40B4-BE49-F238E27FC236}">
                <a16:creationId xmlns:a16="http://schemas.microsoft.com/office/drawing/2014/main" id="{276636B6-A68B-422B-C901-BF0F71E9FC4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010219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5F3EC9DB-6711-CF23-4E66-CADBF5770302}"/>
              </a:ext>
            </a:extLst>
          </p:cNvPr>
          <p:cNvSpPr txBox="1">
            <a:spLocks/>
          </p:cNvSpPr>
          <p:nvPr/>
        </p:nvSpPr>
        <p:spPr>
          <a:xfrm>
            <a:off x="551145" y="365126"/>
            <a:ext cx="10802655" cy="8248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a:lstStyle>
          <a:p>
            <a:r>
              <a:rPr lang="en-GB">
                <a:latin typeface="Work Sans" pitchFamily="2" charset="0"/>
              </a:rPr>
              <a:t>Leaf or leaflet?</a:t>
            </a:r>
          </a:p>
        </p:txBody>
      </p:sp>
      <p:sp>
        <p:nvSpPr>
          <p:cNvPr id="25" name="TextBox 24">
            <a:extLst>
              <a:ext uri="{FF2B5EF4-FFF2-40B4-BE49-F238E27FC236}">
                <a16:creationId xmlns:a16="http://schemas.microsoft.com/office/drawing/2014/main" id="{DF16B886-BCFE-8D23-0948-27F816F0E09F}"/>
              </a:ext>
            </a:extLst>
          </p:cNvPr>
          <p:cNvSpPr txBox="1"/>
          <p:nvPr/>
        </p:nvSpPr>
        <p:spPr>
          <a:xfrm>
            <a:off x="551144" y="1612490"/>
            <a:ext cx="4615691" cy="3416320"/>
          </a:xfrm>
          <a:prstGeom prst="rect">
            <a:avLst/>
          </a:prstGeom>
          <a:noFill/>
        </p:spPr>
        <p:txBody>
          <a:bodyPr wrap="square" lIns="91440" tIns="45720" rIns="91440" bIns="45720" rtlCol="0" anchor="t">
            <a:spAutoFit/>
          </a:bodyPr>
          <a:lstStyle/>
          <a:p>
            <a:r>
              <a:rPr lang="en-GB" sz="2400">
                <a:latin typeface="Work Sans" pitchFamily="2" charset="0"/>
              </a:rPr>
              <a:t>To tell where a leaf starts, look at where the broad part of the leaf meets the stalk.</a:t>
            </a:r>
          </a:p>
          <a:p>
            <a:endParaRPr lang="en-GB" sz="2400">
              <a:latin typeface="Work Sans" pitchFamily="2" charset="0"/>
            </a:endParaRPr>
          </a:p>
          <a:p>
            <a:r>
              <a:rPr lang="en-GB" sz="2400">
                <a:latin typeface="Work Sans" pitchFamily="2" charset="0"/>
              </a:rPr>
              <a:t>Leaves usually have a lump where the leaf stalk meets the stem. </a:t>
            </a:r>
          </a:p>
          <a:p>
            <a:endParaRPr lang="en-GB" sz="2400" dirty="0">
              <a:latin typeface="Work Sans" pitchFamily="2" charset="0"/>
            </a:endParaRPr>
          </a:p>
          <a:p>
            <a:r>
              <a:rPr lang="en-GB" sz="2400">
                <a:latin typeface="Work Sans" pitchFamily="2" charset="0"/>
              </a:rPr>
              <a:t>This lump is a </a:t>
            </a:r>
            <a:r>
              <a:rPr lang="en-GB" sz="2400" b="1">
                <a:latin typeface="Work Sans" pitchFamily="2" charset="0"/>
              </a:rPr>
              <a:t>bud</a:t>
            </a:r>
            <a:r>
              <a:rPr lang="en-GB" sz="2400">
                <a:latin typeface="Work Sans" pitchFamily="2" charset="0"/>
              </a:rPr>
              <a:t>.</a:t>
            </a:r>
            <a:endParaRPr lang="en-GB"/>
          </a:p>
        </p:txBody>
      </p:sp>
      <p:pic>
        <p:nvPicPr>
          <p:cNvPr id="4" name="Picture 3" descr="A close-up of a plant&#10;&#10;AI-generated content may be incorrect.">
            <a:extLst>
              <a:ext uri="{FF2B5EF4-FFF2-40B4-BE49-F238E27FC236}">
                <a16:creationId xmlns:a16="http://schemas.microsoft.com/office/drawing/2014/main" id="{AD0B7575-A4E2-192E-8CB4-C0FA2E38F2E7}"/>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096000" y="857250"/>
            <a:ext cx="5810250" cy="5763862"/>
          </a:xfrm>
          <a:prstGeom prst="rect">
            <a:avLst/>
          </a:prstGeom>
        </p:spPr>
      </p:pic>
      <p:sp>
        <p:nvSpPr>
          <p:cNvPr id="5" name="TextBox 4">
            <a:extLst>
              <a:ext uri="{FF2B5EF4-FFF2-40B4-BE49-F238E27FC236}">
                <a16:creationId xmlns:a16="http://schemas.microsoft.com/office/drawing/2014/main" id="{D4FEC9EE-D89B-BF63-5F45-D195183956BB}"/>
              </a:ext>
            </a:extLst>
          </p:cNvPr>
          <p:cNvSpPr txBox="1"/>
          <p:nvPr/>
        </p:nvSpPr>
        <p:spPr>
          <a:xfrm>
            <a:off x="8153264" y="1612490"/>
            <a:ext cx="766557" cy="461665"/>
          </a:xfrm>
          <a:prstGeom prst="rect">
            <a:avLst/>
          </a:prstGeom>
          <a:noFill/>
        </p:spPr>
        <p:txBody>
          <a:bodyPr wrap="none" rtlCol="0">
            <a:spAutoFit/>
          </a:bodyPr>
          <a:lstStyle/>
          <a:p>
            <a:r>
              <a:rPr lang="en-GB" sz="2400">
                <a:latin typeface="Work Sans" pitchFamily="2" charset="0"/>
              </a:rPr>
              <a:t>Bud</a:t>
            </a:r>
          </a:p>
        </p:txBody>
      </p:sp>
      <p:cxnSp>
        <p:nvCxnSpPr>
          <p:cNvPr id="11" name="Straight Arrow Connector 10">
            <a:extLst>
              <a:ext uri="{FF2B5EF4-FFF2-40B4-BE49-F238E27FC236}">
                <a16:creationId xmlns:a16="http://schemas.microsoft.com/office/drawing/2014/main" id="{30A30A36-C09D-BD18-96B4-22C81503EE2A}"/>
              </a:ext>
            </a:extLst>
          </p:cNvPr>
          <p:cNvCxnSpPr>
            <a:cxnSpLocks/>
          </p:cNvCxnSpPr>
          <p:nvPr/>
        </p:nvCxnSpPr>
        <p:spPr>
          <a:xfrm flipH="1">
            <a:off x="7713461" y="2074155"/>
            <a:ext cx="777395" cy="2709691"/>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558C09F-EA52-57EC-7E84-A9D02B904662}"/>
              </a:ext>
            </a:extLst>
          </p:cNvPr>
          <p:cNvCxnSpPr>
            <a:cxnSpLocks/>
            <a:stCxn id="5" idx="2"/>
          </p:cNvCxnSpPr>
          <p:nvPr/>
        </p:nvCxnSpPr>
        <p:spPr>
          <a:xfrm>
            <a:off x="8536543" y="2074155"/>
            <a:ext cx="493157" cy="126594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6617F6B-6877-B494-2696-7EDEF1D56834}"/>
              </a:ext>
            </a:extLst>
          </p:cNvPr>
          <p:cNvSpPr txBox="1"/>
          <p:nvPr/>
        </p:nvSpPr>
        <p:spPr>
          <a:xfrm>
            <a:off x="9863993" y="5639715"/>
            <a:ext cx="1269899" cy="461665"/>
          </a:xfrm>
          <a:prstGeom prst="rect">
            <a:avLst/>
          </a:prstGeom>
          <a:noFill/>
        </p:spPr>
        <p:txBody>
          <a:bodyPr wrap="none" rtlCol="0">
            <a:spAutoFit/>
          </a:bodyPr>
          <a:lstStyle/>
          <a:p>
            <a:r>
              <a:rPr lang="en-GB" sz="2400">
                <a:latin typeface="Work Sans" pitchFamily="2" charset="0"/>
              </a:rPr>
              <a:t>No bud</a:t>
            </a:r>
          </a:p>
        </p:txBody>
      </p:sp>
      <p:cxnSp>
        <p:nvCxnSpPr>
          <p:cNvPr id="14" name="Straight Arrow Connector 13">
            <a:extLst>
              <a:ext uri="{FF2B5EF4-FFF2-40B4-BE49-F238E27FC236}">
                <a16:creationId xmlns:a16="http://schemas.microsoft.com/office/drawing/2014/main" id="{BD36A56B-B98B-2A5C-7075-EAA94D6EF369}"/>
              </a:ext>
            </a:extLst>
          </p:cNvPr>
          <p:cNvCxnSpPr>
            <a:cxnSpLocks/>
          </p:cNvCxnSpPr>
          <p:nvPr/>
        </p:nvCxnSpPr>
        <p:spPr>
          <a:xfrm flipV="1">
            <a:off x="10413983" y="3739181"/>
            <a:ext cx="336430" cy="181071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08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xEl>
                                              <p:pRg st="4" end="4"/>
                                            </p:txEl>
                                          </p:spTgt>
                                        </p:tgtEl>
                                        <p:attrNameLst>
                                          <p:attrName>style.visibility</p:attrName>
                                        </p:attrNameLst>
                                      </p:cBhvr>
                                      <p:to>
                                        <p:strVal val="visible"/>
                                      </p:to>
                                    </p:set>
                                  </p:childTnLst>
                                </p:cTn>
                              </p:par>
                              <p:par>
                                <p:cTn id="15" presetID="9" presetClass="emph" presetSubtype="0" nodeType="withEffect">
                                  <p:stCondLst>
                                    <p:cond delay="0"/>
                                  </p:stCondLst>
                                  <p:childTnLst>
                                    <p:set>
                                      <p:cBhvr>
                                        <p:cTn id="16" dur="indefinite"/>
                                        <p:tgtEl>
                                          <p:spTgt spid="25">
                                            <p:txEl>
                                              <p:pRg st="0" end="0"/>
                                            </p:txEl>
                                          </p:spTgt>
                                        </p:tgtEl>
                                        <p:attrNameLst>
                                          <p:attrName>style.opacity</p:attrName>
                                        </p:attrNameLst>
                                      </p:cBhvr>
                                      <p:to>
                                        <p:strVal val="0.25"/>
                                      </p:to>
                                    </p:set>
                                    <p:animEffect filter="image" prLst="opacity: 0.25">
                                      <p:cBhvr rctx="IE">
                                        <p:cTn id="17" dur="indefinite"/>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B3E64-3002-C2D0-E137-B2BFAA126C8C}"/>
            </a:ext>
          </a:extLst>
        </p:cNvPr>
        <p:cNvGrpSpPr/>
        <p:nvPr/>
      </p:nvGrpSpPr>
      <p:grpSpPr>
        <a:xfrm>
          <a:off x="0" y="0"/>
          <a:ext cx="0" cy="0"/>
          <a:chOff x="0" y="0"/>
          <a:chExt cx="0" cy="0"/>
        </a:xfrm>
      </p:grpSpPr>
      <p:pic>
        <p:nvPicPr>
          <p:cNvPr id="6" name="Content Placeholder 5" descr="Several plants with pink flowers&#10;&#10;AI-generated content may be incorrect.">
            <a:extLst>
              <a:ext uri="{FF2B5EF4-FFF2-40B4-BE49-F238E27FC236}">
                <a16:creationId xmlns:a16="http://schemas.microsoft.com/office/drawing/2014/main" id="{E23FEF72-E0CC-519A-E44D-538C5C3BBBAB}"/>
              </a:ext>
            </a:extLst>
          </p:cNvPr>
          <p:cNvPicPr>
            <a:picLocks noGrp="1" noChangeAspect="1"/>
          </p:cNvPicPr>
          <p:nvPr>
            <p:ph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459794" y="226646"/>
            <a:ext cx="5515896" cy="6266228"/>
          </a:xfrm>
        </p:spPr>
      </p:pic>
      <p:sp>
        <p:nvSpPr>
          <p:cNvPr id="7" name="TextBox 6">
            <a:extLst>
              <a:ext uri="{FF2B5EF4-FFF2-40B4-BE49-F238E27FC236}">
                <a16:creationId xmlns:a16="http://schemas.microsoft.com/office/drawing/2014/main" id="{9983E0C0-06E1-139A-BD63-40E99A17A600}"/>
              </a:ext>
            </a:extLst>
          </p:cNvPr>
          <p:cNvSpPr txBox="1"/>
          <p:nvPr/>
        </p:nvSpPr>
        <p:spPr>
          <a:xfrm>
            <a:off x="6459794" y="4503738"/>
            <a:ext cx="1657018" cy="923330"/>
          </a:xfrm>
          <a:prstGeom prst="rect">
            <a:avLst/>
          </a:prstGeom>
          <a:noFill/>
        </p:spPr>
        <p:txBody>
          <a:bodyPr wrap="square" lIns="91440" tIns="45720" rIns="91440" bIns="45720" rtlCol="0" anchor="t">
            <a:spAutoFit/>
          </a:bodyPr>
          <a:lstStyle/>
          <a:p>
            <a:r>
              <a:rPr lang="en-GB">
                <a:latin typeface="Work Sans"/>
              </a:rPr>
              <a:t>Bud grown into a new stem</a:t>
            </a:r>
          </a:p>
        </p:txBody>
      </p:sp>
      <p:cxnSp>
        <p:nvCxnSpPr>
          <p:cNvPr id="8" name="Straight Arrow Connector 7">
            <a:extLst>
              <a:ext uri="{FF2B5EF4-FFF2-40B4-BE49-F238E27FC236}">
                <a16:creationId xmlns:a16="http://schemas.microsoft.com/office/drawing/2014/main" id="{B82329F8-946C-BA60-3A1B-58B7DD848DBA}"/>
              </a:ext>
            </a:extLst>
          </p:cNvPr>
          <p:cNvCxnSpPr>
            <a:cxnSpLocks/>
          </p:cNvCxnSpPr>
          <p:nvPr/>
        </p:nvCxnSpPr>
        <p:spPr>
          <a:xfrm>
            <a:off x="7288303" y="5150069"/>
            <a:ext cx="1088442" cy="60372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F3D9CB3-5D39-03A3-39A9-E8DD4ECE8CE5}"/>
              </a:ext>
            </a:extLst>
          </p:cNvPr>
          <p:cNvSpPr txBox="1"/>
          <p:nvPr/>
        </p:nvSpPr>
        <p:spPr>
          <a:xfrm>
            <a:off x="10572405" y="820642"/>
            <a:ext cx="1000595" cy="369332"/>
          </a:xfrm>
          <a:prstGeom prst="rect">
            <a:avLst/>
          </a:prstGeom>
          <a:noFill/>
        </p:spPr>
        <p:txBody>
          <a:bodyPr wrap="none" rtlCol="0">
            <a:spAutoFit/>
          </a:bodyPr>
          <a:lstStyle/>
          <a:p>
            <a:r>
              <a:rPr lang="en-GB">
                <a:latin typeface="Work Sans" pitchFamily="2" charset="0"/>
              </a:rPr>
              <a:t>No bud</a:t>
            </a:r>
          </a:p>
        </p:txBody>
      </p:sp>
      <p:cxnSp>
        <p:nvCxnSpPr>
          <p:cNvPr id="10" name="Straight Arrow Connector 9">
            <a:extLst>
              <a:ext uri="{FF2B5EF4-FFF2-40B4-BE49-F238E27FC236}">
                <a16:creationId xmlns:a16="http://schemas.microsoft.com/office/drawing/2014/main" id="{FBAC57EE-E25A-9A5C-9D45-A7EAA2095DD2}"/>
              </a:ext>
            </a:extLst>
          </p:cNvPr>
          <p:cNvCxnSpPr>
            <a:cxnSpLocks/>
            <a:stCxn id="9" idx="2"/>
          </p:cNvCxnSpPr>
          <p:nvPr/>
        </p:nvCxnSpPr>
        <p:spPr>
          <a:xfrm flipH="1">
            <a:off x="7462345" y="1189974"/>
            <a:ext cx="3610358" cy="1287842"/>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8BE507F-075F-28D6-76B9-5404A4DB9EE7}"/>
              </a:ext>
            </a:extLst>
          </p:cNvPr>
          <p:cNvCxnSpPr>
            <a:cxnSpLocks/>
            <a:stCxn id="9" idx="2"/>
          </p:cNvCxnSpPr>
          <p:nvPr/>
        </p:nvCxnSpPr>
        <p:spPr>
          <a:xfrm flipH="1">
            <a:off x="9648497" y="1189974"/>
            <a:ext cx="1424206" cy="191168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BFC0F0E5-1243-9661-B2BB-DA93323A6B32}"/>
              </a:ext>
            </a:extLst>
          </p:cNvPr>
          <p:cNvSpPr txBox="1">
            <a:spLocks/>
          </p:cNvSpPr>
          <p:nvPr/>
        </p:nvSpPr>
        <p:spPr>
          <a:xfrm>
            <a:off x="551145" y="365126"/>
            <a:ext cx="10802655" cy="8248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a:lstStyle>
          <a:p>
            <a:r>
              <a:rPr lang="en-GB">
                <a:latin typeface="Work Sans" pitchFamily="2" charset="0"/>
              </a:rPr>
              <a:t>Leaf or leaflet?</a:t>
            </a:r>
          </a:p>
        </p:txBody>
      </p:sp>
      <p:sp>
        <p:nvSpPr>
          <p:cNvPr id="25" name="TextBox 24">
            <a:extLst>
              <a:ext uri="{FF2B5EF4-FFF2-40B4-BE49-F238E27FC236}">
                <a16:creationId xmlns:a16="http://schemas.microsoft.com/office/drawing/2014/main" id="{66C9DB82-C535-C529-93A5-C0B6EB259D1B}"/>
              </a:ext>
            </a:extLst>
          </p:cNvPr>
          <p:cNvSpPr txBox="1"/>
          <p:nvPr/>
        </p:nvSpPr>
        <p:spPr>
          <a:xfrm>
            <a:off x="551144" y="1612490"/>
            <a:ext cx="5902270" cy="461665"/>
          </a:xfrm>
          <a:prstGeom prst="rect">
            <a:avLst/>
          </a:prstGeom>
          <a:noFill/>
        </p:spPr>
        <p:txBody>
          <a:bodyPr wrap="square" lIns="91440" tIns="45720" rIns="91440" bIns="45720" rtlCol="0" anchor="t">
            <a:spAutoFit/>
          </a:bodyPr>
          <a:lstStyle/>
          <a:p>
            <a:r>
              <a:rPr lang="en-GB" sz="2400">
                <a:latin typeface="Work Sans" pitchFamily="2" charset="0"/>
              </a:rPr>
              <a:t>Buds grow into new stems or flowers.</a:t>
            </a:r>
            <a:endParaRPr lang="en-US"/>
          </a:p>
        </p:txBody>
      </p:sp>
      <p:cxnSp>
        <p:nvCxnSpPr>
          <p:cNvPr id="28" name="Straight Arrow Connector 27">
            <a:extLst>
              <a:ext uri="{FF2B5EF4-FFF2-40B4-BE49-F238E27FC236}">
                <a16:creationId xmlns:a16="http://schemas.microsoft.com/office/drawing/2014/main" id="{00BC8C60-E6C9-7717-6666-AEC619B19D3E}"/>
              </a:ext>
            </a:extLst>
          </p:cNvPr>
          <p:cNvCxnSpPr>
            <a:cxnSpLocks/>
            <a:stCxn id="7" idx="0"/>
          </p:cNvCxnSpPr>
          <p:nvPr/>
        </p:nvCxnSpPr>
        <p:spPr>
          <a:xfrm flipV="1">
            <a:off x="7288303" y="3160933"/>
            <a:ext cx="828509" cy="134280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78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80CD7-F5BE-9458-C83D-5E5E566E6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A2989A-6FC4-F26D-005B-569227AE1019}"/>
              </a:ext>
            </a:extLst>
          </p:cNvPr>
          <p:cNvSpPr>
            <a:spLocks noGrp="1"/>
          </p:cNvSpPr>
          <p:nvPr>
            <p:ph type="title"/>
          </p:nvPr>
        </p:nvSpPr>
        <p:spPr/>
        <p:txBody>
          <a:bodyPr/>
          <a:lstStyle/>
          <a:p>
            <a:r>
              <a:rPr lang="en-GB">
                <a:latin typeface="Work Sans" pitchFamily="2" charset="0"/>
              </a:rPr>
              <a:t>Leaf or leaflet?</a:t>
            </a:r>
          </a:p>
        </p:txBody>
      </p:sp>
      <p:pic>
        <p:nvPicPr>
          <p:cNvPr id="4" name="Picture 3">
            <a:extLst>
              <a:ext uri="{FF2B5EF4-FFF2-40B4-BE49-F238E27FC236}">
                <a16:creationId xmlns:a16="http://schemas.microsoft.com/office/drawing/2014/main" id="{7021816C-9A9F-7CEE-A071-499265DD494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7307973" y="209550"/>
            <a:ext cx="3609045" cy="6283324"/>
          </a:xfrm>
          <a:prstGeom prst="rect">
            <a:avLst/>
          </a:prstGeom>
        </p:spPr>
      </p:pic>
      <p:sp>
        <p:nvSpPr>
          <p:cNvPr id="5" name="TextBox 4">
            <a:extLst>
              <a:ext uri="{FF2B5EF4-FFF2-40B4-BE49-F238E27FC236}">
                <a16:creationId xmlns:a16="http://schemas.microsoft.com/office/drawing/2014/main" id="{234739E8-D827-F23C-7B00-F930C524BFE7}"/>
              </a:ext>
            </a:extLst>
          </p:cNvPr>
          <p:cNvSpPr txBox="1"/>
          <p:nvPr/>
        </p:nvSpPr>
        <p:spPr>
          <a:xfrm>
            <a:off x="551144" y="1612490"/>
            <a:ext cx="5113995" cy="1938992"/>
          </a:xfrm>
          <a:prstGeom prst="rect">
            <a:avLst/>
          </a:prstGeom>
          <a:noFill/>
        </p:spPr>
        <p:txBody>
          <a:bodyPr wrap="square" rtlCol="0">
            <a:spAutoFit/>
          </a:bodyPr>
          <a:lstStyle/>
          <a:p>
            <a:endParaRPr lang="en-GB" sz="2400">
              <a:latin typeface="Work Sans" pitchFamily="2" charset="0"/>
            </a:endParaRPr>
          </a:p>
          <a:p>
            <a:r>
              <a:rPr lang="en-GB" sz="2400">
                <a:latin typeface="Work Sans" pitchFamily="2" charset="0"/>
              </a:rPr>
              <a:t>Leaflets do not have buds where they meet the rachis </a:t>
            </a:r>
            <a:r>
              <a:rPr lang="en-GB" sz="2400"/>
              <a:t>(</a:t>
            </a:r>
            <a:r>
              <a:rPr lang="en-GB" sz="2400" err="1"/>
              <a:t>ra</a:t>
            </a:r>
            <a:r>
              <a:rPr lang="en-GB" sz="2400"/>
              <a:t>-KIS) </a:t>
            </a:r>
            <a:r>
              <a:rPr lang="en-GB" sz="2400">
                <a:latin typeface="Work Sans" pitchFamily="2" charset="0"/>
              </a:rPr>
              <a:t>or petiole (</a:t>
            </a:r>
            <a:r>
              <a:rPr lang="en-GB" sz="2400" err="1">
                <a:latin typeface="Work Sans" pitchFamily="2" charset="0"/>
              </a:rPr>
              <a:t>peh</a:t>
            </a:r>
            <a:r>
              <a:rPr lang="en-GB" sz="2400">
                <a:latin typeface="Work Sans" pitchFamily="2" charset="0"/>
              </a:rPr>
              <a:t>-TEA-</a:t>
            </a:r>
            <a:r>
              <a:rPr lang="en-GB" sz="2400" err="1">
                <a:latin typeface="Work Sans" pitchFamily="2" charset="0"/>
              </a:rPr>
              <a:t>ol</a:t>
            </a:r>
            <a:r>
              <a:rPr lang="en-GB" sz="2400">
                <a:latin typeface="Work Sans" pitchFamily="2" charset="0"/>
              </a:rPr>
              <a:t>). </a:t>
            </a:r>
          </a:p>
          <a:p>
            <a:endParaRPr lang="en-GB" sz="2400">
              <a:latin typeface="Work Sans" pitchFamily="2" charset="0"/>
            </a:endParaRPr>
          </a:p>
        </p:txBody>
      </p:sp>
      <p:sp>
        <p:nvSpPr>
          <p:cNvPr id="6" name="TextBox 5">
            <a:extLst>
              <a:ext uri="{FF2B5EF4-FFF2-40B4-BE49-F238E27FC236}">
                <a16:creationId xmlns:a16="http://schemas.microsoft.com/office/drawing/2014/main" id="{0AD0DE43-DA8B-CB80-70AF-C17F90EA8947}"/>
              </a:ext>
            </a:extLst>
          </p:cNvPr>
          <p:cNvSpPr txBox="1"/>
          <p:nvPr/>
        </p:nvSpPr>
        <p:spPr>
          <a:xfrm>
            <a:off x="9792932" y="384616"/>
            <a:ext cx="1393330" cy="461665"/>
          </a:xfrm>
          <a:prstGeom prst="rect">
            <a:avLst/>
          </a:prstGeom>
          <a:noFill/>
        </p:spPr>
        <p:txBody>
          <a:bodyPr wrap="none" rtlCol="0">
            <a:spAutoFit/>
          </a:bodyPr>
          <a:lstStyle/>
          <a:p>
            <a:r>
              <a:rPr lang="en-GB" sz="2400">
                <a:latin typeface="Work Sans" pitchFamily="2" charset="0"/>
              </a:rPr>
              <a:t>Leaflets</a:t>
            </a:r>
          </a:p>
        </p:txBody>
      </p:sp>
      <p:cxnSp>
        <p:nvCxnSpPr>
          <p:cNvPr id="7" name="Straight Arrow Connector 6">
            <a:extLst>
              <a:ext uri="{FF2B5EF4-FFF2-40B4-BE49-F238E27FC236}">
                <a16:creationId xmlns:a16="http://schemas.microsoft.com/office/drawing/2014/main" id="{9C01ECC5-077C-D1EF-1B3C-F5FDF803F0C8}"/>
              </a:ext>
            </a:extLst>
          </p:cNvPr>
          <p:cNvCxnSpPr>
            <a:cxnSpLocks/>
          </p:cNvCxnSpPr>
          <p:nvPr/>
        </p:nvCxnSpPr>
        <p:spPr>
          <a:xfrm flipH="1">
            <a:off x="8992121" y="846281"/>
            <a:ext cx="1516712" cy="48115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7079519-F04F-B36F-B25B-2790815F39D0}"/>
              </a:ext>
            </a:extLst>
          </p:cNvPr>
          <p:cNvCxnSpPr>
            <a:cxnSpLocks/>
            <a:stCxn id="6" idx="2"/>
          </p:cNvCxnSpPr>
          <p:nvPr/>
        </p:nvCxnSpPr>
        <p:spPr>
          <a:xfrm flipH="1">
            <a:off x="9267825" y="846281"/>
            <a:ext cx="1221772" cy="110623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AC50C4C-FAA2-70A9-8155-50A6BA1FAE99}"/>
              </a:ext>
            </a:extLst>
          </p:cNvPr>
          <p:cNvSpPr txBox="1"/>
          <p:nvPr/>
        </p:nvSpPr>
        <p:spPr>
          <a:xfrm>
            <a:off x="11186262" y="5880098"/>
            <a:ext cx="766557" cy="461665"/>
          </a:xfrm>
          <a:prstGeom prst="rect">
            <a:avLst/>
          </a:prstGeom>
          <a:noFill/>
        </p:spPr>
        <p:txBody>
          <a:bodyPr wrap="none" rtlCol="0">
            <a:spAutoFit/>
          </a:bodyPr>
          <a:lstStyle/>
          <a:p>
            <a:r>
              <a:rPr lang="en-GB" sz="2400">
                <a:latin typeface="Work Sans" pitchFamily="2" charset="0"/>
              </a:rPr>
              <a:t>Bud</a:t>
            </a:r>
          </a:p>
        </p:txBody>
      </p:sp>
      <p:cxnSp>
        <p:nvCxnSpPr>
          <p:cNvPr id="26" name="Straight Arrow Connector 25">
            <a:extLst>
              <a:ext uri="{FF2B5EF4-FFF2-40B4-BE49-F238E27FC236}">
                <a16:creationId xmlns:a16="http://schemas.microsoft.com/office/drawing/2014/main" id="{91B0382E-70EF-453D-2A33-A1AD62B90048}"/>
              </a:ext>
            </a:extLst>
          </p:cNvPr>
          <p:cNvCxnSpPr>
            <a:cxnSpLocks/>
          </p:cNvCxnSpPr>
          <p:nvPr/>
        </p:nvCxnSpPr>
        <p:spPr>
          <a:xfrm flipH="1" flipV="1">
            <a:off x="10050243" y="4902199"/>
            <a:ext cx="1174491" cy="99060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Right Brace 15">
            <a:extLst>
              <a:ext uri="{FF2B5EF4-FFF2-40B4-BE49-F238E27FC236}">
                <a16:creationId xmlns:a16="http://schemas.microsoft.com/office/drawing/2014/main" id="{2B7232E2-CE4E-FDE1-E4B4-67155E73ED9F}"/>
              </a:ext>
            </a:extLst>
          </p:cNvPr>
          <p:cNvSpPr/>
          <p:nvPr/>
        </p:nvSpPr>
        <p:spPr>
          <a:xfrm rot="19989046" flipH="1">
            <a:off x="7423978" y="1593650"/>
            <a:ext cx="513044" cy="4095119"/>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16">
            <a:extLst>
              <a:ext uri="{FF2B5EF4-FFF2-40B4-BE49-F238E27FC236}">
                <a16:creationId xmlns:a16="http://schemas.microsoft.com/office/drawing/2014/main" id="{62E5C902-5D11-DF57-82B6-4460C9F39CED}"/>
              </a:ext>
            </a:extLst>
          </p:cNvPr>
          <p:cNvSpPr txBox="1"/>
          <p:nvPr/>
        </p:nvSpPr>
        <p:spPr>
          <a:xfrm>
            <a:off x="6580109" y="3641209"/>
            <a:ext cx="840295" cy="461665"/>
          </a:xfrm>
          <a:prstGeom prst="rect">
            <a:avLst/>
          </a:prstGeom>
          <a:noFill/>
        </p:spPr>
        <p:txBody>
          <a:bodyPr wrap="none" rtlCol="0">
            <a:spAutoFit/>
          </a:bodyPr>
          <a:lstStyle/>
          <a:p>
            <a:r>
              <a:rPr lang="en-GB" sz="2400">
                <a:latin typeface="Work Sans" pitchFamily="2" charset="0"/>
              </a:rPr>
              <a:t>Leaf</a:t>
            </a:r>
          </a:p>
        </p:txBody>
      </p:sp>
    </p:spTree>
    <p:extLst>
      <p:ext uri="{BB962C8B-B14F-4D97-AF65-F5344CB8AC3E}">
        <p14:creationId xmlns:p14="http://schemas.microsoft.com/office/powerpoint/2010/main" val="2578081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E7AD61-E42E-171C-D576-E6EB8FB8FF15}"/>
              </a:ext>
            </a:extLst>
          </p:cNvPr>
          <p:cNvSpPr>
            <a:spLocks noGrp="1"/>
          </p:cNvSpPr>
          <p:nvPr>
            <p:ph type="ctrTitle"/>
          </p:nvPr>
        </p:nvSpPr>
        <p:spPr>
          <a:xfrm>
            <a:off x="2361156" y="1773717"/>
            <a:ext cx="7469688" cy="1922384"/>
          </a:xfrm>
        </p:spPr>
        <p:txBody>
          <a:bodyPr/>
          <a:lstStyle/>
          <a:p>
            <a:r>
              <a:rPr lang="en-GB"/>
              <a:t>Activity ideas</a:t>
            </a:r>
          </a:p>
        </p:txBody>
      </p:sp>
    </p:spTree>
    <p:extLst>
      <p:ext uri="{BB962C8B-B14F-4D97-AF65-F5344CB8AC3E}">
        <p14:creationId xmlns:p14="http://schemas.microsoft.com/office/powerpoint/2010/main" val="2970860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1182-8182-F713-640F-3D3736EDBFF2}"/>
              </a:ext>
            </a:extLst>
          </p:cNvPr>
          <p:cNvSpPr>
            <a:spLocks noGrp="1"/>
          </p:cNvSpPr>
          <p:nvPr>
            <p:ph type="title"/>
          </p:nvPr>
        </p:nvSpPr>
        <p:spPr/>
        <p:txBody>
          <a:bodyPr/>
          <a:lstStyle/>
          <a:p>
            <a:r>
              <a:rPr lang="en-GB"/>
              <a:t>Make descriptions more scientific</a:t>
            </a:r>
          </a:p>
        </p:txBody>
      </p:sp>
      <p:sp>
        <p:nvSpPr>
          <p:cNvPr id="3" name="Content Placeholder 2">
            <a:extLst>
              <a:ext uri="{FF2B5EF4-FFF2-40B4-BE49-F238E27FC236}">
                <a16:creationId xmlns:a16="http://schemas.microsoft.com/office/drawing/2014/main" id="{5D0634F7-D81E-E24F-7786-5569478F0B30}"/>
              </a:ext>
            </a:extLst>
          </p:cNvPr>
          <p:cNvSpPr>
            <a:spLocks noGrp="1"/>
          </p:cNvSpPr>
          <p:nvPr>
            <p:ph idx="1"/>
          </p:nvPr>
        </p:nvSpPr>
        <p:spPr>
          <a:xfrm>
            <a:off x="551146" y="1459032"/>
            <a:ext cx="9964454" cy="4191959"/>
          </a:xfrm>
        </p:spPr>
        <p:txBody>
          <a:bodyPr>
            <a:normAutofit/>
          </a:bodyPr>
          <a:lstStyle/>
          <a:p>
            <a:pPr marL="0" indent="0">
              <a:spcAft>
                <a:spcPts val="1200"/>
              </a:spcAft>
              <a:buNone/>
            </a:pPr>
            <a:r>
              <a:rPr lang="en-GB"/>
              <a:t>The descriptions of leaves in the Grassland Plant Survey are written so that most people, including younger people, can understand the descriptions. This means the descriptions are written using simplified language.</a:t>
            </a:r>
          </a:p>
          <a:p>
            <a:pPr marL="0" indent="0">
              <a:spcAft>
                <a:spcPts val="1200"/>
              </a:spcAft>
              <a:buNone/>
            </a:pPr>
            <a:r>
              <a:rPr lang="en-GB"/>
              <a:t>Rewrite the description for one of the leaves to use more scientific language.</a:t>
            </a:r>
          </a:p>
        </p:txBody>
      </p:sp>
    </p:spTree>
    <p:extLst>
      <p:ext uri="{BB962C8B-B14F-4D97-AF65-F5344CB8AC3E}">
        <p14:creationId xmlns:p14="http://schemas.microsoft.com/office/powerpoint/2010/main" val="2146921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1FFE6-2D26-AAA8-871E-1EBD0B5E6462}"/>
              </a:ext>
            </a:extLst>
          </p:cNvPr>
          <p:cNvSpPr>
            <a:spLocks noGrp="1"/>
          </p:cNvSpPr>
          <p:nvPr>
            <p:ph type="title"/>
          </p:nvPr>
        </p:nvSpPr>
        <p:spPr/>
        <p:txBody>
          <a:bodyPr/>
          <a:lstStyle/>
          <a:p>
            <a:r>
              <a:rPr lang="en-GB"/>
              <a:t>Recording variation</a:t>
            </a:r>
          </a:p>
        </p:txBody>
      </p:sp>
      <p:sp>
        <p:nvSpPr>
          <p:cNvPr id="3" name="Content Placeholder 2">
            <a:extLst>
              <a:ext uri="{FF2B5EF4-FFF2-40B4-BE49-F238E27FC236}">
                <a16:creationId xmlns:a16="http://schemas.microsoft.com/office/drawing/2014/main" id="{AAF06CF2-3A16-C656-9040-03DDA650B5F7}"/>
              </a:ext>
            </a:extLst>
          </p:cNvPr>
          <p:cNvSpPr>
            <a:spLocks noGrp="1"/>
          </p:cNvSpPr>
          <p:nvPr>
            <p:ph idx="1"/>
          </p:nvPr>
        </p:nvSpPr>
        <p:spPr>
          <a:xfrm>
            <a:off x="551145" y="1678488"/>
            <a:ext cx="10802655" cy="4498475"/>
          </a:xfrm>
        </p:spPr>
        <p:txBody>
          <a:bodyPr vert="horz" lIns="91440" tIns="45720" rIns="91440" bIns="45720" rtlCol="0" anchor="t">
            <a:normAutofit/>
          </a:bodyPr>
          <a:lstStyle/>
          <a:p>
            <a:pPr marL="0" indent="0">
              <a:buNone/>
            </a:pPr>
            <a:r>
              <a:rPr lang="en-GB"/>
              <a:t>The Grassland Plant Survey asks learners to record the coverage of 9 indicator species. Extend the information collected by selecting one of the indicator species and recording detailed information about the range of morphology they can find. </a:t>
            </a:r>
          </a:p>
          <a:p>
            <a:pPr marL="0" indent="0">
              <a:buNone/>
            </a:pPr>
            <a:endParaRPr lang="en-GB"/>
          </a:p>
          <a:p>
            <a:pPr marL="0" indent="0">
              <a:buNone/>
            </a:pPr>
            <a:r>
              <a:rPr lang="en-GB">
                <a:latin typeface="Work Sans"/>
              </a:rPr>
              <a:t>For example, learners might describe the different dandelion leaf shapes they find, record where they find each form, and look for correlations between the shape of the leaves and other conditions.</a:t>
            </a:r>
          </a:p>
          <a:p>
            <a:pPr marL="0" indent="0">
              <a:buNone/>
            </a:pPr>
            <a:endParaRPr lang="en-GB"/>
          </a:p>
          <a:p>
            <a:pPr marL="0" indent="0">
              <a:buNone/>
            </a:pPr>
            <a:endParaRPr lang="en-GB"/>
          </a:p>
        </p:txBody>
      </p:sp>
    </p:spTree>
    <p:extLst>
      <p:ext uri="{BB962C8B-B14F-4D97-AF65-F5344CB8AC3E}">
        <p14:creationId xmlns:p14="http://schemas.microsoft.com/office/powerpoint/2010/main" val="3196548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FA0B-9CE2-CA15-467A-AC5B444CF604}"/>
              </a:ext>
            </a:extLst>
          </p:cNvPr>
          <p:cNvSpPr>
            <a:spLocks noGrp="1"/>
          </p:cNvSpPr>
          <p:nvPr>
            <p:ph type="title"/>
          </p:nvPr>
        </p:nvSpPr>
        <p:spPr/>
        <p:txBody>
          <a:bodyPr/>
          <a:lstStyle/>
          <a:p>
            <a:r>
              <a:rPr lang="en-GB"/>
              <a:t>Searching or prompting</a:t>
            </a:r>
          </a:p>
        </p:txBody>
      </p:sp>
      <p:sp>
        <p:nvSpPr>
          <p:cNvPr id="3" name="Content Placeholder 2">
            <a:extLst>
              <a:ext uri="{FF2B5EF4-FFF2-40B4-BE49-F238E27FC236}">
                <a16:creationId xmlns:a16="http://schemas.microsoft.com/office/drawing/2014/main" id="{C50EA79D-E91B-7BFF-40F5-523123C6C358}"/>
              </a:ext>
            </a:extLst>
          </p:cNvPr>
          <p:cNvSpPr>
            <a:spLocks noGrp="1"/>
          </p:cNvSpPr>
          <p:nvPr>
            <p:ph idx="1"/>
          </p:nvPr>
        </p:nvSpPr>
        <p:spPr>
          <a:xfrm>
            <a:off x="551145" y="1459032"/>
            <a:ext cx="10107330" cy="4498475"/>
          </a:xfrm>
        </p:spPr>
        <p:txBody>
          <a:bodyPr/>
          <a:lstStyle/>
          <a:p>
            <a:pPr marL="0" indent="0">
              <a:buNone/>
            </a:pPr>
            <a:r>
              <a:rPr lang="en-GB"/>
              <a:t>Even with modern technology, search terms and AI prompt engineering are important skills that require the use of detailed descriptive vocabulary. Here are two ideas for practising these skills and using leaf vocabulary.</a:t>
            </a:r>
          </a:p>
          <a:p>
            <a:pPr marL="0" indent="0">
              <a:buNone/>
            </a:pPr>
            <a:endParaRPr lang="en-GB" sz="1200"/>
          </a:p>
          <a:p>
            <a:pPr marL="0" indent="0">
              <a:buNone/>
            </a:pPr>
            <a:r>
              <a:rPr lang="en-GB"/>
              <a:t>Type a description of a leaf into a search engine.</a:t>
            </a:r>
          </a:p>
          <a:p>
            <a:r>
              <a:rPr lang="en-GB"/>
              <a:t>Does it return results that look like the leaf they have drawn?</a:t>
            </a:r>
          </a:p>
          <a:p>
            <a:endParaRPr lang="en-GB" sz="1200"/>
          </a:p>
          <a:p>
            <a:pPr marL="0" indent="0">
              <a:buNone/>
            </a:pPr>
            <a:r>
              <a:rPr lang="en-GB"/>
              <a:t>Input the description for a leaf into a generative AI model. </a:t>
            </a:r>
          </a:p>
          <a:p>
            <a:r>
              <a:rPr lang="en-GB"/>
              <a:t>Does it generate a leaf image that looks like your leaf?</a:t>
            </a:r>
          </a:p>
        </p:txBody>
      </p:sp>
    </p:spTree>
    <p:extLst>
      <p:ext uri="{BB962C8B-B14F-4D97-AF65-F5344CB8AC3E}">
        <p14:creationId xmlns:p14="http://schemas.microsoft.com/office/powerpoint/2010/main" val="2819845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163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0D441-4B11-182A-08E7-763CCE569A42}"/>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FCA5AA4-E4F2-743C-435D-A069BB88501A}"/>
              </a:ext>
            </a:extLst>
          </p:cNvPr>
          <p:cNvSpPr>
            <a:spLocks noGrp="1"/>
          </p:cNvSpPr>
          <p:nvPr>
            <p:ph type="title"/>
          </p:nvPr>
        </p:nvSpPr>
        <p:spPr>
          <a:xfrm>
            <a:off x="551145" y="365126"/>
            <a:ext cx="10802655" cy="824848"/>
          </a:xfrm>
        </p:spPr>
        <p:txBody>
          <a:bodyPr/>
          <a:lstStyle/>
          <a:p>
            <a:r>
              <a:rPr lang="en-US"/>
              <a:t>Have you seen this plant before?</a:t>
            </a:r>
          </a:p>
        </p:txBody>
      </p:sp>
      <p:sp>
        <p:nvSpPr>
          <p:cNvPr id="13" name="Content Placeholder 2">
            <a:extLst>
              <a:ext uri="{FF2B5EF4-FFF2-40B4-BE49-F238E27FC236}">
                <a16:creationId xmlns:a16="http://schemas.microsoft.com/office/drawing/2014/main" id="{60049DDB-42D2-F327-F7FE-E04FB4CCC581}"/>
              </a:ext>
            </a:extLst>
          </p:cNvPr>
          <p:cNvSpPr>
            <a:spLocks noGrp="1"/>
          </p:cNvSpPr>
          <p:nvPr>
            <p:ph idx="1"/>
          </p:nvPr>
        </p:nvSpPr>
        <p:spPr>
          <a:xfrm>
            <a:off x="551146" y="1678489"/>
            <a:ext cx="5447119" cy="3849952"/>
          </a:xfrm>
        </p:spPr>
        <p:txBody>
          <a:bodyPr/>
          <a:lstStyle/>
          <a:p>
            <a:r>
              <a:rPr lang="en-US"/>
              <a:t>What do you know about it?</a:t>
            </a:r>
          </a:p>
          <a:p>
            <a:pPr lvl="1"/>
            <a:r>
              <a:rPr lang="en-US"/>
              <a:t>What is it called?</a:t>
            </a:r>
          </a:p>
          <a:p>
            <a:pPr lvl="1"/>
            <a:r>
              <a:rPr lang="en-US"/>
              <a:t>Where do you see it?</a:t>
            </a:r>
          </a:p>
          <a:p>
            <a:pPr lvl="1"/>
            <a:r>
              <a:rPr lang="en-US"/>
              <a:t>Can you eat it?</a:t>
            </a:r>
          </a:p>
          <a:p>
            <a:pPr lvl="1"/>
            <a:endParaRPr lang="en-US"/>
          </a:p>
          <a:p>
            <a:pPr marL="0" indent="0">
              <a:buNone/>
            </a:pPr>
            <a:r>
              <a:rPr lang="en-US"/>
              <a:t>Dandelions have been used as food and medicine for a long time!</a:t>
            </a:r>
          </a:p>
        </p:txBody>
      </p:sp>
      <p:pic>
        <p:nvPicPr>
          <p:cNvPr id="6" name="Content Placeholder 5" descr="A close-up of a dandelion&#10;&#10;AI-generated content may be incorrect.">
            <a:extLst>
              <a:ext uri="{FF2B5EF4-FFF2-40B4-BE49-F238E27FC236}">
                <a16:creationId xmlns:a16="http://schemas.microsoft.com/office/drawing/2014/main" id="{F158A772-53AF-3E74-3748-4FBDCEFE05BE}"/>
              </a:ext>
            </a:extLst>
          </p:cNvPr>
          <p:cNvPicPr>
            <a:picLocks noGrp="1" noChangeAspect="1"/>
          </p:cNvPicPr>
          <p:nvPr>
            <p:ph idx="10"/>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097389" y="1463606"/>
            <a:ext cx="5543465" cy="4627295"/>
          </a:xfrm>
          <a:noFill/>
        </p:spPr>
      </p:pic>
    </p:spTree>
    <p:extLst>
      <p:ext uri="{BB962C8B-B14F-4D97-AF65-F5344CB8AC3E}">
        <p14:creationId xmlns:p14="http://schemas.microsoft.com/office/powerpoint/2010/main" val="10600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D907A-25D4-421D-CEBD-5A75FB56C4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526CD78-00BC-B500-9563-7CD990E13FDC}"/>
              </a:ext>
            </a:extLst>
          </p:cNvPr>
          <p:cNvSpPr>
            <a:spLocks noGrp="1"/>
          </p:cNvSpPr>
          <p:nvPr>
            <p:ph type="title"/>
          </p:nvPr>
        </p:nvSpPr>
        <p:spPr>
          <a:xfrm>
            <a:off x="551143" y="386695"/>
            <a:ext cx="9469157" cy="738468"/>
          </a:xfrm>
        </p:spPr>
        <p:txBody>
          <a:bodyPr>
            <a:normAutofit fontScale="90000"/>
          </a:bodyPr>
          <a:lstStyle/>
          <a:p>
            <a:r>
              <a:rPr lang="en-GB">
                <a:latin typeface="Work Sans" pitchFamily="2" charset="0"/>
              </a:rPr>
              <a:t>What do these dandelion leaves have in common?</a:t>
            </a:r>
          </a:p>
        </p:txBody>
      </p:sp>
      <p:pic>
        <p:nvPicPr>
          <p:cNvPr id="12" name="Content Placeholder 11" descr="A green leaf with a long stem&#10;&#10;AI-generated content may be incorrect.">
            <a:extLst>
              <a:ext uri="{FF2B5EF4-FFF2-40B4-BE49-F238E27FC236}">
                <a16:creationId xmlns:a16="http://schemas.microsoft.com/office/drawing/2014/main" id="{70432F49-508D-1827-28ED-859D4D33E0B0}"/>
              </a:ext>
            </a:extLst>
          </p:cNvPr>
          <p:cNvPicPr>
            <a:picLocks noGrp="1" noChangeAspect="1"/>
          </p:cNvPicPr>
          <p:nvPr>
            <p:ph sz="quarter" idx="10"/>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4550694">
            <a:off x="3204027" y="2826319"/>
            <a:ext cx="6098844" cy="3202551"/>
          </a:xfrm>
        </p:spPr>
      </p:pic>
      <p:sp>
        <p:nvSpPr>
          <p:cNvPr id="2" name="TextBox 1">
            <a:extLst>
              <a:ext uri="{FF2B5EF4-FFF2-40B4-BE49-F238E27FC236}">
                <a16:creationId xmlns:a16="http://schemas.microsoft.com/office/drawing/2014/main" id="{3D33BE4F-5ADE-7619-9B3B-CCF4B3120071}"/>
              </a:ext>
            </a:extLst>
          </p:cNvPr>
          <p:cNvSpPr txBox="1"/>
          <p:nvPr/>
        </p:nvSpPr>
        <p:spPr>
          <a:xfrm>
            <a:off x="551143" y="1275148"/>
            <a:ext cx="7795724" cy="461665"/>
          </a:xfrm>
          <a:prstGeom prst="rect">
            <a:avLst/>
          </a:prstGeom>
          <a:noFill/>
        </p:spPr>
        <p:txBody>
          <a:bodyPr wrap="none" rtlCol="0">
            <a:spAutoFit/>
          </a:bodyPr>
          <a:lstStyle/>
          <a:p>
            <a:r>
              <a:rPr lang="en-GB" sz="2400" dirty="0">
                <a:latin typeface="Work Sans" pitchFamily="2" charset="0"/>
              </a:rPr>
              <a:t>Write a description that describes all three leaves.</a:t>
            </a:r>
          </a:p>
        </p:txBody>
      </p:sp>
      <p:pic>
        <p:nvPicPr>
          <p:cNvPr id="13" name="Content Placeholder 12">
            <a:extLst>
              <a:ext uri="{FF2B5EF4-FFF2-40B4-BE49-F238E27FC236}">
                <a16:creationId xmlns:a16="http://schemas.microsoft.com/office/drawing/2014/main" id="{CC1EE63C-DBA4-F093-D27A-AB471EFBD409}"/>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rot="17565197">
            <a:off x="7961891" y="670572"/>
            <a:ext cx="3148166" cy="6432883"/>
          </a:xfrm>
          <a:prstGeom prst="rect">
            <a:avLst/>
          </a:prstGeom>
        </p:spPr>
      </p:pic>
      <p:pic>
        <p:nvPicPr>
          <p:cNvPr id="19" name="Picture 18">
            <a:extLst>
              <a:ext uri="{FF2B5EF4-FFF2-40B4-BE49-F238E27FC236}">
                <a16:creationId xmlns:a16="http://schemas.microsoft.com/office/drawing/2014/main" id="{9FD98344-8399-A0ED-8CC6-25DE30A2F0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052631">
            <a:off x="1776799" y="1565327"/>
            <a:ext cx="2350375" cy="5509805"/>
          </a:xfrm>
          <a:prstGeom prst="rect">
            <a:avLst/>
          </a:prstGeom>
        </p:spPr>
      </p:pic>
    </p:spTree>
    <p:extLst>
      <p:ext uri="{BB962C8B-B14F-4D97-AF65-F5344CB8AC3E}">
        <p14:creationId xmlns:p14="http://schemas.microsoft.com/office/powerpoint/2010/main" val="3053836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E924F-BF56-E4A5-A400-5C1347165A9C}"/>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5699124-43EA-0C59-1BBA-56B749773402}"/>
              </a:ext>
            </a:extLst>
          </p:cNvPr>
          <p:cNvSpPr>
            <a:spLocks noGrp="1"/>
          </p:cNvSpPr>
          <p:nvPr>
            <p:ph idx="1"/>
          </p:nvPr>
        </p:nvSpPr>
        <p:spPr>
          <a:xfrm>
            <a:off x="551145" y="859971"/>
            <a:ext cx="7314092" cy="5127172"/>
          </a:xfrm>
        </p:spPr>
        <p:txBody>
          <a:bodyPr vert="horz" lIns="91440" tIns="45720" rIns="91440" bIns="45720" rtlCol="0" anchor="t">
            <a:normAutofit/>
          </a:bodyPr>
          <a:lstStyle/>
          <a:p>
            <a:pPr marL="0" indent="0">
              <a:buNone/>
            </a:pPr>
            <a:r>
              <a:rPr lang="en-GB"/>
              <a:t>There are more than 200 species of dandelion in the UK! </a:t>
            </a:r>
          </a:p>
          <a:p>
            <a:pPr marL="0" indent="0">
              <a:buNone/>
            </a:pPr>
            <a:endParaRPr lang="en-GB" sz="1400"/>
          </a:p>
          <a:p>
            <a:pPr marL="0" indent="0">
              <a:buNone/>
            </a:pPr>
            <a:r>
              <a:rPr lang="en-GB">
                <a:latin typeface="Work Sans"/>
              </a:rPr>
              <a:t>Identifying them can be difficult because many species look similar. To make things harder, a species, or even a single plant, can grow in very different forms in response to its environment or events. </a:t>
            </a:r>
          </a:p>
          <a:p>
            <a:pPr marL="0" indent="0">
              <a:buNone/>
            </a:pPr>
            <a:endParaRPr lang="en-GB" sz="1400"/>
          </a:p>
          <a:p>
            <a:pPr marL="0" indent="0">
              <a:buNone/>
            </a:pPr>
            <a:r>
              <a:rPr lang="en-GB" sz="1800"/>
              <a:t>Examples:</a:t>
            </a:r>
          </a:p>
          <a:p>
            <a:pPr marL="0" indent="0">
              <a:buNone/>
            </a:pPr>
            <a:r>
              <a:rPr lang="en-GB" sz="1800">
                <a:latin typeface="Work Sans"/>
              </a:rPr>
              <a:t>A dandelion’s leaves can regrow in a very different shape after being mowed. </a:t>
            </a:r>
          </a:p>
          <a:p>
            <a:pPr marL="0" indent="0">
              <a:buNone/>
            </a:pPr>
            <a:r>
              <a:rPr lang="en-GB" sz="1800"/>
              <a:t>A species can look different when growing in full sun or shade.</a:t>
            </a:r>
          </a:p>
        </p:txBody>
      </p:sp>
      <p:pic>
        <p:nvPicPr>
          <p:cNvPr id="4" name="Content Placeholder 9">
            <a:extLst>
              <a:ext uri="{FF2B5EF4-FFF2-40B4-BE49-F238E27FC236}">
                <a16:creationId xmlns:a16="http://schemas.microsoft.com/office/drawing/2014/main" id="{757C9BA8-0D3B-3E8F-268E-0B19F07B34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265249" y="3875406"/>
            <a:ext cx="1247450" cy="2361162"/>
          </a:xfrm>
          <a:prstGeom prst="rect">
            <a:avLst/>
          </a:prstGeom>
        </p:spPr>
      </p:pic>
      <p:pic>
        <p:nvPicPr>
          <p:cNvPr id="5" name="Picture 4">
            <a:extLst>
              <a:ext uri="{FF2B5EF4-FFF2-40B4-BE49-F238E27FC236}">
                <a16:creationId xmlns:a16="http://schemas.microsoft.com/office/drawing/2014/main" id="{0BDDD50A-31C7-1F31-7B0D-C8C6FB1EAB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1247" y="3649499"/>
            <a:ext cx="1567702" cy="2812976"/>
          </a:xfrm>
          <a:prstGeom prst="rect">
            <a:avLst/>
          </a:prstGeom>
        </p:spPr>
      </p:pic>
      <p:pic>
        <p:nvPicPr>
          <p:cNvPr id="6" name="Picture 5">
            <a:extLst>
              <a:ext uri="{FF2B5EF4-FFF2-40B4-BE49-F238E27FC236}">
                <a16:creationId xmlns:a16="http://schemas.microsoft.com/office/drawing/2014/main" id="{13AE532F-E344-C7D1-F138-B76C8903D0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55541" y="4086203"/>
            <a:ext cx="596711" cy="2090760"/>
          </a:xfrm>
          <a:prstGeom prst="rect">
            <a:avLst/>
          </a:prstGeom>
        </p:spPr>
      </p:pic>
      <p:pic>
        <p:nvPicPr>
          <p:cNvPr id="8" name="Picture 7">
            <a:extLst>
              <a:ext uri="{FF2B5EF4-FFF2-40B4-BE49-F238E27FC236}">
                <a16:creationId xmlns:a16="http://schemas.microsoft.com/office/drawing/2014/main" id="{4F084AE0-06EC-24E4-83D1-9BB2BC3A01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21247" y="224779"/>
            <a:ext cx="1184819" cy="3365572"/>
          </a:xfrm>
          <a:prstGeom prst="rect">
            <a:avLst/>
          </a:prstGeom>
        </p:spPr>
      </p:pic>
      <p:pic>
        <p:nvPicPr>
          <p:cNvPr id="9" name="Picture 8">
            <a:extLst>
              <a:ext uri="{FF2B5EF4-FFF2-40B4-BE49-F238E27FC236}">
                <a16:creationId xmlns:a16="http://schemas.microsoft.com/office/drawing/2014/main" id="{58E1C730-C687-F0F8-78B1-1D81CF7855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8591" y="299228"/>
            <a:ext cx="1235626" cy="3353052"/>
          </a:xfrm>
          <a:prstGeom prst="rect">
            <a:avLst/>
          </a:prstGeom>
        </p:spPr>
      </p:pic>
      <p:pic>
        <p:nvPicPr>
          <p:cNvPr id="11" name="Picture 10">
            <a:extLst>
              <a:ext uri="{FF2B5EF4-FFF2-40B4-BE49-F238E27FC236}">
                <a16:creationId xmlns:a16="http://schemas.microsoft.com/office/drawing/2014/main" id="{C76565ED-16D3-CF54-4572-F2A4E5748A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281945">
            <a:off x="9438168" y="342815"/>
            <a:ext cx="993831" cy="3219634"/>
          </a:xfrm>
          <a:prstGeom prst="rect">
            <a:avLst/>
          </a:prstGeom>
        </p:spPr>
      </p:pic>
      <p:sp>
        <p:nvSpPr>
          <p:cNvPr id="14" name="TextBox 13">
            <a:extLst>
              <a:ext uri="{FF2B5EF4-FFF2-40B4-BE49-F238E27FC236}">
                <a16:creationId xmlns:a16="http://schemas.microsoft.com/office/drawing/2014/main" id="{782EA268-070F-F65A-2BF2-4D5504A3249B}"/>
              </a:ext>
            </a:extLst>
          </p:cNvPr>
          <p:cNvSpPr txBox="1"/>
          <p:nvPr/>
        </p:nvSpPr>
        <p:spPr>
          <a:xfrm>
            <a:off x="8288591" y="6455010"/>
            <a:ext cx="3668368" cy="276999"/>
          </a:xfrm>
          <a:prstGeom prst="rect">
            <a:avLst/>
          </a:prstGeom>
          <a:noFill/>
        </p:spPr>
        <p:txBody>
          <a:bodyPr wrap="square" lIns="91440" tIns="45720" rIns="91440" bIns="45720" rtlCol="0" anchor="t">
            <a:spAutoFit/>
          </a:bodyPr>
          <a:lstStyle/>
          <a:p>
            <a:r>
              <a:rPr lang="en-GB" sz="1200">
                <a:latin typeface="Work Sans"/>
              </a:rPr>
              <a:t>Variation in dandelion leaves</a:t>
            </a:r>
          </a:p>
        </p:txBody>
      </p:sp>
    </p:spTree>
    <p:extLst>
      <p:ext uri="{BB962C8B-B14F-4D97-AF65-F5344CB8AC3E}">
        <p14:creationId xmlns:p14="http://schemas.microsoft.com/office/powerpoint/2010/main" val="2939137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FEC8F5C-A7B0-160D-90AE-3976E752DF00}"/>
              </a:ext>
            </a:extLst>
          </p:cNvPr>
          <p:cNvSpPr>
            <a:spLocks noGrp="1"/>
          </p:cNvSpPr>
          <p:nvPr>
            <p:ph idx="1"/>
          </p:nvPr>
        </p:nvSpPr>
        <p:spPr>
          <a:xfrm>
            <a:off x="551144" y="1127597"/>
            <a:ext cx="7297455" cy="5049366"/>
          </a:xfrm>
        </p:spPr>
        <p:txBody>
          <a:bodyPr/>
          <a:lstStyle/>
          <a:p>
            <a:pPr marL="0" indent="0">
              <a:buNone/>
            </a:pPr>
            <a:endParaRPr lang="en-GB" sz="1400"/>
          </a:p>
          <a:p>
            <a:pPr marL="0" indent="0">
              <a:buNone/>
            </a:pPr>
            <a:r>
              <a:rPr lang="en-GB"/>
              <a:t>Identifying dandelions requires referring to very detailed descriptions of each species or using genetic testing.</a:t>
            </a:r>
          </a:p>
          <a:p>
            <a:pPr marL="0" indent="0">
              <a:buNone/>
            </a:pPr>
            <a:endParaRPr lang="en-GB" sz="1400"/>
          </a:p>
          <a:p>
            <a:pPr marL="0" indent="0">
              <a:buNone/>
            </a:pPr>
            <a:r>
              <a:rPr lang="en-GB"/>
              <a:t>Some types of dandelion are rare and only found in small areas. This is partly because dandelions can produce seeds without pollination, meaning one plant can clone itself into a large local population.</a:t>
            </a:r>
          </a:p>
        </p:txBody>
      </p:sp>
      <p:pic>
        <p:nvPicPr>
          <p:cNvPr id="10" name="Content Placeholder 9" descr="A page of a book with text and plants&#10;&#10;AI-generated content may be incorrect.">
            <a:extLst>
              <a:ext uri="{FF2B5EF4-FFF2-40B4-BE49-F238E27FC236}">
                <a16:creationId xmlns:a16="http://schemas.microsoft.com/office/drawing/2014/main" id="{8C5FB912-F79F-4F8C-5328-DDFD0F7F90BF}"/>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rot="5007332">
            <a:off x="7611834" y="867259"/>
            <a:ext cx="3712576" cy="2606776"/>
          </a:xfrm>
          <a:prstGeom prst="rect">
            <a:avLst/>
          </a:prstGeom>
        </p:spPr>
      </p:pic>
      <p:pic>
        <p:nvPicPr>
          <p:cNvPr id="12" name="Picture 11" descr="A close-up of a newspaper&#10;&#10;AI-generated content may be incorrect.">
            <a:extLst>
              <a:ext uri="{FF2B5EF4-FFF2-40B4-BE49-F238E27FC236}">
                <a16:creationId xmlns:a16="http://schemas.microsoft.com/office/drawing/2014/main" id="{95F62E4A-0161-AC25-33EB-30BB02835A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898059">
            <a:off x="8840041" y="2921719"/>
            <a:ext cx="3519429" cy="2397245"/>
          </a:xfrm>
          <a:prstGeom prst="rect">
            <a:avLst/>
          </a:prstGeom>
          <a:effectLst>
            <a:outerShdw blurRad="38100" algn="ctr" rotWithShape="0">
              <a:prstClr val="black">
                <a:alpha val="40000"/>
              </a:prstClr>
            </a:outerShdw>
          </a:effectLst>
        </p:spPr>
      </p:pic>
      <p:sp>
        <p:nvSpPr>
          <p:cNvPr id="13" name="TextBox 12">
            <a:extLst>
              <a:ext uri="{FF2B5EF4-FFF2-40B4-BE49-F238E27FC236}">
                <a16:creationId xmlns:a16="http://schemas.microsoft.com/office/drawing/2014/main" id="{5B2A48B4-CC3B-99E7-0443-9F4B73BA8B9B}"/>
              </a:ext>
            </a:extLst>
          </p:cNvPr>
          <p:cNvSpPr txBox="1"/>
          <p:nvPr/>
        </p:nvSpPr>
        <p:spPr>
          <a:xfrm>
            <a:off x="8123582" y="6277602"/>
            <a:ext cx="4151586" cy="461665"/>
          </a:xfrm>
          <a:prstGeom prst="rect">
            <a:avLst/>
          </a:prstGeom>
          <a:noFill/>
        </p:spPr>
        <p:txBody>
          <a:bodyPr wrap="square" rtlCol="0">
            <a:spAutoFit/>
          </a:bodyPr>
          <a:lstStyle/>
          <a:p>
            <a:r>
              <a:rPr lang="en-GB" sz="1200">
                <a:latin typeface="Work Sans" pitchFamily="2" charset="0"/>
              </a:rPr>
              <a:t>Pages from Dandelions of Great Britain and Ireland. (1997). Dudman, A.A.; Richards, A.J.</a:t>
            </a:r>
          </a:p>
        </p:txBody>
      </p:sp>
    </p:spTree>
    <p:extLst>
      <p:ext uri="{BB962C8B-B14F-4D97-AF65-F5344CB8AC3E}">
        <p14:creationId xmlns:p14="http://schemas.microsoft.com/office/powerpoint/2010/main" val="295192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BD362-FFDB-F8E3-1AC1-135B423BB3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173B9-91E7-29EF-1442-3A30237F8866}"/>
              </a:ext>
            </a:extLst>
          </p:cNvPr>
          <p:cNvSpPr>
            <a:spLocks noGrp="1"/>
          </p:cNvSpPr>
          <p:nvPr>
            <p:ph type="title"/>
          </p:nvPr>
        </p:nvSpPr>
        <p:spPr/>
        <p:txBody>
          <a:bodyPr/>
          <a:lstStyle/>
          <a:p>
            <a:r>
              <a:rPr lang="en-GB">
                <a:latin typeface="Work Sans" pitchFamily="2" charset="0"/>
              </a:rPr>
              <a:t>Parts of a leaf</a:t>
            </a:r>
          </a:p>
        </p:txBody>
      </p:sp>
      <p:sp>
        <p:nvSpPr>
          <p:cNvPr id="7" name="TextBox 6">
            <a:extLst>
              <a:ext uri="{FF2B5EF4-FFF2-40B4-BE49-F238E27FC236}">
                <a16:creationId xmlns:a16="http://schemas.microsoft.com/office/drawing/2014/main" id="{BBFD2280-933B-7048-B603-23F133D51914}"/>
              </a:ext>
            </a:extLst>
          </p:cNvPr>
          <p:cNvSpPr txBox="1"/>
          <p:nvPr/>
        </p:nvSpPr>
        <p:spPr>
          <a:xfrm>
            <a:off x="4255031" y="5783566"/>
            <a:ext cx="1208985" cy="461665"/>
          </a:xfrm>
          <a:prstGeom prst="rect">
            <a:avLst/>
          </a:prstGeom>
          <a:noFill/>
        </p:spPr>
        <p:txBody>
          <a:bodyPr wrap="none" rtlCol="0">
            <a:spAutoFit/>
          </a:bodyPr>
          <a:lstStyle/>
          <a:p>
            <a:r>
              <a:rPr lang="en-GB" sz="2400">
                <a:latin typeface="Work Sans" pitchFamily="2" charset="0"/>
              </a:rPr>
              <a:t>Petiole</a:t>
            </a:r>
          </a:p>
        </p:txBody>
      </p:sp>
      <p:sp>
        <p:nvSpPr>
          <p:cNvPr id="8" name="TextBox 7">
            <a:extLst>
              <a:ext uri="{FF2B5EF4-FFF2-40B4-BE49-F238E27FC236}">
                <a16:creationId xmlns:a16="http://schemas.microsoft.com/office/drawing/2014/main" id="{F11CCEBD-B67A-B0D4-D7BB-FCA58A8352C3}"/>
              </a:ext>
            </a:extLst>
          </p:cNvPr>
          <p:cNvSpPr txBox="1"/>
          <p:nvPr/>
        </p:nvSpPr>
        <p:spPr>
          <a:xfrm>
            <a:off x="7673497" y="1305500"/>
            <a:ext cx="639919" cy="461665"/>
          </a:xfrm>
          <a:prstGeom prst="rect">
            <a:avLst/>
          </a:prstGeom>
          <a:noFill/>
        </p:spPr>
        <p:txBody>
          <a:bodyPr wrap="none" rtlCol="0">
            <a:spAutoFit/>
          </a:bodyPr>
          <a:lstStyle/>
          <a:p>
            <a:r>
              <a:rPr lang="en-GB" sz="2400">
                <a:latin typeface="Work Sans" pitchFamily="2" charset="0"/>
              </a:rPr>
              <a:t>Tip</a:t>
            </a:r>
          </a:p>
        </p:txBody>
      </p:sp>
      <p:sp>
        <p:nvSpPr>
          <p:cNvPr id="9" name="TextBox 8">
            <a:extLst>
              <a:ext uri="{FF2B5EF4-FFF2-40B4-BE49-F238E27FC236}">
                <a16:creationId xmlns:a16="http://schemas.microsoft.com/office/drawing/2014/main" id="{E805CF35-7902-05BE-49D5-A3B24AA491F5}"/>
              </a:ext>
            </a:extLst>
          </p:cNvPr>
          <p:cNvSpPr txBox="1"/>
          <p:nvPr/>
        </p:nvSpPr>
        <p:spPr>
          <a:xfrm>
            <a:off x="9120949" y="2326079"/>
            <a:ext cx="1175322" cy="461665"/>
          </a:xfrm>
          <a:prstGeom prst="rect">
            <a:avLst/>
          </a:prstGeom>
          <a:noFill/>
        </p:spPr>
        <p:txBody>
          <a:bodyPr wrap="none" rtlCol="0">
            <a:spAutoFit/>
          </a:bodyPr>
          <a:lstStyle/>
          <a:p>
            <a:r>
              <a:rPr lang="en-GB" sz="2400">
                <a:latin typeface="Work Sans" pitchFamily="2" charset="0"/>
              </a:rPr>
              <a:t>Margin</a:t>
            </a:r>
          </a:p>
        </p:txBody>
      </p:sp>
      <p:sp>
        <p:nvSpPr>
          <p:cNvPr id="10" name="TextBox 9">
            <a:extLst>
              <a:ext uri="{FF2B5EF4-FFF2-40B4-BE49-F238E27FC236}">
                <a16:creationId xmlns:a16="http://schemas.microsoft.com/office/drawing/2014/main" id="{FCCCDCD6-F1DA-F15D-FC0B-F0BE5BECFE51}"/>
              </a:ext>
            </a:extLst>
          </p:cNvPr>
          <p:cNvSpPr txBox="1"/>
          <p:nvPr/>
        </p:nvSpPr>
        <p:spPr>
          <a:xfrm>
            <a:off x="9120949" y="4430476"/>
            <a:ext cx="1248835" cy="461665"/>
          </a:xfrm>
          <a:prstGeom prst="rect">
            <a:avLst/>
          </a:prstGeom>
          <a:noFill/>
        </p:spPr>
        <p:txBody>
          <a:bodyPr wrap="square" rtlCol="0">
            <a:spAutoFit/>
          </a:bodyPr>
          <a:lstStyle/>
          <a:p>
            <a:r>
              <a:rPr lang="en-GB" sz="2400">
                <a:latin typeface="Work Sans" pitchFamily="2" charset="0"/>
              </a:rPr>
              <a:t>Midrib</a:t>
            </a:r>
          </a:p>
        </p:txBody>
      </p:sp>
      <p:sp>
        <p:nvSpPr>
          <p:cNvPr id="11" name="TextBox 10">
            <a:extLst>
              <a:ext uri="{FF2B5EF4-FFF2-40B4-BE49-F238E27FC236}">
                <a16:creationId xmlns:a16="http://schemas.microsoft.com/office/drawing/2014/main" id="{64ADE3DD-6F2D-D9BC-B9D5-F23F39C0A41E}"/>
              </a:ext>
            </a:extLst>
          </p:cNvPr>
          <p:cNvSpPr txBox="1"/>
          <p:nvPr/>
        </p:nvSpPr>
        <p:spPr>
          <a:xfrm>
            <a:off x="8038270" y="5722061"/>
            <a:ext cx="1635384" cy="461665"/>
          </a:xfrm>
          <a:prstGeom prst="rect">
            <a:avLst/>
          </a:prstGeom>
          <a:noFill/>
        </p:spPr>
        <p:txBody>
          <a:bodyPr wrap="none" rtlCol="0">
            <a:spAutoFit/>
          </a:bodyPr>
          <a:lstStyle/>
          <a:p>
            <a:r>
              <a:rPr lang="en-GB" sz="2400">
                <a:latin typeface="Work Sans" pitchFamily="2" charset="0"/>
              </a:rPr>
              <a:t>Leaf base</a:t>
            </a:r>
          </a:p>
        </p:txBody>
      </p:sp>
      <p:cxnSp>
        <p:nvCxnSpPr>
          <p:cNvPr id="13" name="Straight Arrow Connector 12">
            <a:extLst>
              <a:ext uri="{FF2B5EF4-FFF2-40B4-BE49-F238E27FC236}">
                <a16:creationId xmlns:a16="http://schemas.microsoft.com/office/drawing/2014/main" id="{F8087F0B-CD53-F0D9-5DF0-B2D5B2BBB25A}"/>
              </a:ext>
            </a:extLst>
          </p:cNvPr>
          <p:cNvCxnSpPr>
            <a:cxnSpLocks/>
            <a:stCxn id="11" idx="1"/>
          </p:cNvCxnSpPr>
          <p:nvPr/>
        </p:nvCxnSpPr>
        <p:spPr>
          <a:xfrm flipH="1" flipV="1">
            <a:off x="6530922" y="5474909"/>
            <a:ext cx="1507348" cy="47798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75558D8-8104-4A6A-7BC4-F7F4DF88300A}"/>
              </a:ext>
            </a:extLst>
          </p:cNvPr>
          <p:cNvCxnSpPr>
            <a:cxnSpLocks/>
            <a:stCxn id="7" idx="3"/>
          </p:cNvCxnSpPr>
          <p:nvPr/>
        </p:nvCxnSpPr>
        <p:spPr>
          <a:xfrm>
            <a:off x="5464016" y="6014399"/>
            <a:ext cx="772177"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42F5042-A7ED-76AF-E44F-90BF01CDB4EF}"/>
              </a:ext>
            </a:extLst>
          </p:cNvPr>
          <p:cNvCxnSpPr>
            <a:cxnSpLocks/>
          </p:cNvCxnSpPr>
          <p:nvPr/>
        </p:nvCxnSpPr>
        <p:spPr>
          <a:xfrm flipH="1" flipV="1">
            <a:off x="6336967" y="1517780"/>
            <a:ext cx="1279978" cy="2122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20B08B0-29EE-53FC-882E-B1AED7EBAE50}"/>
              </a:ext>
            </a:extLst>
          </p:cNvPr>
          <p:cNvCxnSpPr>
            <a:cxnSpLocks/>
          </p:cNvCxnSpPr>
          <p:nvPr/>
        </p:nvCxnSpPr>
        <p:spPr>
          <a:xfrm flipH="1">
            <a:off x="6855986" y="2534495"/>
            <a:ext cx="2264963"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3E5A0F-1CEB-1C40-E5BB-17F9045C4A38}"/>
              </a:ext>
            </a:extLst>
          </p:cNvPr>
          <p:cNvCxnSpPr>
            <a:cxnSpLocks/>
          </p:cNvCxnSpPr>
          <p:nvPr/>
        </p:nvCxnSpPr>
        <p:spPr>
          <a:xfrm flipH="1">
            <a:off x="6334027" y="4661309"/>
            <a:ext cx="2783982"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0B9DA21D-C462-9A6D-46C1-C6F3BAB4B8C8}"/>
              </a:ext>
            </a:extLst>
          </p:cNvPr>
          <p:cNvGrpSpPr/>
          <p:nvPr/>
        </p:nvGrpSpPr>
        <p:grpSpPr>
          <a:xfrm>
            <a:off x="4785032" y="1433323"/>
            <a:ext cx="2899945" cy="4817812"/>
            <a:chOff x="9052829" y="1457203"/>
            <a:chExt cx="1943846" cy="3847765"/>
          </a:xfrm>
        </p:grpSpPr>
        <p:sp>
          <p:nvSpPr>
            <p:cNvPr id="36" name="Free-form: Shape 35">
              <a:extLst>
                <a:ext uri="{FF2B5EF4-FFF2-40B4-BE49-F238E27FC236}">
                  <a16:creationId xmlns:a16="http://schemas.microsoft.com/office/drawing/2014/main" id="{DC261DC0-19CB-2C9D-F1CE-2B5E5CD8D886}"/>
                </a:ext>
              </a:extLst>
            </p:cNvPr>
            <p:cNvSpPr/>
            <p:nvPr/>
          </p:nvSpPr>
          <p:spPr>
            <a:xfrm rot="21448734">
              <a:off x="10012253" y="1542264"/>
              <a:ext cx="94644" cy="3762704"/>
            </a:xfrm>
            <a:custGeom>
              <a:avLst/>
              <a:gdLst>
                <a:gd name="csX0" fmla="*/ 84134 w 94644"/>
                <a:gd name="csY0" fmla="*/ 0 h 3762704"/>
                <a:gd name="csX1" fmla="*/ 51 w 94644"/>
                <a:gd name="csY1" fmla="*/ 3079531 h 3762704"/>
                <a:gd name="csX2" fmla="*/ 94644 w 94644"/>
                <a:gd name="csY2" fmla="*/ 3762704 h 3762704"/>
              </a:gdLst>
              <a:ahLst/>
              <a:cxnLst>
                <a:cxn ang="0">
                  <a:pos x="csX0" y="csY0"/>
                </a:cxn>
                <a:cxn ang="0">
                  <a:pos x="csX1" y="csY1"/>
                </a:cxn>
                <a:cxn ang="0">
                  <a:pos x="csX2" y="csY2"/>
                </a:cxn>
              </a:cxnLst>
              <a:rect l="l" t="t" r="r" b="b"/>
              <a:pathLst>
                <a:path w="94644" h="3762704">
                  <a:moveTo>
                    <a:pt x="84134" y="0"/>
                  </a:moveTo>
                  <a:cubicBezTo>
                    <a:pt x="41216" y="1226207"/>
                    <a:pt x="-1701" y="2452414"/>
                    <a:pt x="51" y="3079531"/>
                  </a:cubicBezTo>
                  <a:cubicBezTo>
                    <a:pt x="1803" y="3706648"/>
                    <a:pt x="48223" y="3734676"/>
                    <a:pt x="94644" y="3762704"/>
                  </a:cubicBezTo>
                </a:path>
              </a:pathLst>
            </a:cu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34" name="Free-form: Shape 33">
              <a:extLst>
                <a:ext uri="{FF2B5EF4-FFF2-40B4-BE49-F238E27FC236}">
                  <a16:creationId xmlns:a16="http://schemas.microsoft.com/office/drawing/2014/main" id="{7236D3FD-E268-C5B0-890F-7002E5F593CE}"/>
                </a:ext>
              </a:extLst>
            </p:cNvPr>
            <p:cNvSpPr/>
            <p:nvPr/>
          </p:nvSpPr>
          <p:spPr>
            <a:xfrm>
              <a:off x="9052829" y="1477732"/>
              <a:ext cx="1099985" cy="3166316"/>
            </a:xfrm>
            <a:custGeom>
              <a:avLst/>
              <a:gdLst>
                <a:gd name="csX0" fmla="*/ 918324 w 1044448"/>
                <a:gd name="csY0" fmla="*/ 0 h 3184635"/>
                <a:gd name="csX1" fmla="*/ 708117 w 1044448"/>
                <a:gd name="csY1" fmla="*/ 672662 h 3184635"/>
                <a:gd name="csX2" fmla="*/ 66986 w 1044448"/>
                <a:gd name="csY2" fmla="*/ 1965435 h 3184635"/>
                <a:gd name="csX3" fmla="*/ 130048 w 1044448"/>
                <a:gd name="csY3" fmla="*/ 2890345 h 3184635"/>
                <a:gd name="csX4" fmla="*/ 1044448 w 1044448"/>
                <a:gd name="csY4" fmla="*/ 3184635 h 3184635"/>
              </a:gdLst>
              <a:ahLst/>
              <a:cxnLst>
                <a:cxn ang="0">
                  <a:pos x="csX0" y="csY0"/>
                </a:cxn>
                <a:cxn ang="0">
                  <a:pos x="csX1" y="csY1"/>
                </a:cxn>
                <a:cxn ang="0">
                  <a:pos x="csX2" y="csY2"/>
                </a:cxn>
                <a:cxn ang="0">
                  <a:pos x="csX3" y="csY3"/>
                </a:cxn>
                <a:cxn ang="0">
                  <a:pos x="csX4" y="csY4"/>
                </a:cxn>
              </a:cxnLst>
              <a:rect l="l" t="t" r="r" b="b"/>
              <a:pathLst>
                <a:path w="1044448" h="3184635">
                  <a:moveTo>
                    <a:pt x="918324" y="0"/>
                  </a:moveTo>
                  <a:cubicBezTo>
                    <a:pt x="884165" y="172545"/>
                    <a:pt x="850007" y="345090"/>
                    <a:pt x="708117" y="672662"/>
                  </a:cubicBezTo>
                  <a:cubicBezTo>
                    <a:pt x="566227" y="1000234"/>
                    <a:pt x="163331" y="1595821"/>
                    <a:pt x="66986" y="1965435"/>
                  </a:cubicBezTo>
                  <a:cubicBezTo>
                    <a:pt x="-29359" y="2335049"/>
                    <a:pt x="-32862" y="2687145"/>
                    <a:pt x="130048" y="2890345"/>
                  </a:cubicBezTo>
                  <a:cubicBezTo>
                    <a:pt x="292958" y="3093545"/>
                    <a:pt x="668703" y="3139090"/>
                    <a:pt x="1044448" y="3184635"/>
                  </a:cubicBezTo>
                </a:path>
              </a:pathLst>
            </a:custGeom>
            <a:noFill/>
            <a:ln w="76200">
              <a:solidFill>
                <a:srgbClr val="6576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35" name="Free-form: Shape 34">
              <a:extLst>
                <a:ext uri="{FF2B5EF4-FFF2-40B4-BE49-F238E27FC236}">
                  <a16:creationId xmlns:a16="http://schemas.microsoft.com/office/drawing/2014/main" id="{8EBF68DF-9A41-DF07-2E5E-1EBBF3A6E709}"/>
                </a:ext>
              </a:extLst>
            </p:cNvPr>
            <p:cNvSpPr/>
            <p:nvPr/>
          </p:nvSpPr>
          <p:spPr>
            <a:xfrm rot="21435751" flipH="1">
              <a:off x="9952227" y="1457203"/>
              <a:ext cx="1044448" cy="3184635"/>
            </a:xfrm>
            <a:custGeom>
              <a:avLst/>
              <a:gdLst>
                <a:gd name="csX0" fmla="*/ 918324 w 1044448"/>
                <a:gd name="csY0" fmla="*/ 0 h 3184635"/>
                <a:gd name="csX1" fmla="*/ 708117 w 1044448"/>
                <a:gd name="csY1" fmla="*/ 672662 h 3184635"/>
                <a:gd name="csX2" fmla="*/ 66986 w 1044448"/>
                <a:gd name="csY2" fmla="*/ 1965435 h 3184635"/>
                <a:gd name="csX3" fmla="*/ 130048 w 1044448"/>
                <a:gd name="csY3" fmla="*/ 2890345 h 3184635"/>
                <a:gd name="csX4" fmla="*/ 1044448 w 1044448"/>
                <a:gd name="csY4" fmla="*/ 3184635 h 3184635"/>
              </a:gdLst>
              <a:ahLst/>
              <a:cxnLst>
                <a:cxn ang="0">
                  <a:pos x="csX0" y="csY0"/>
                </a:cxn>
                <a:cxn ang="0">
                  <a:pos x="csX1" y="csY1"/>
                </a:cxn>
                <a:cxn ang="0">
                  <a:pos x="csX2" y="csY2"/>
                </a:cxn>
                <a:cxn ang="0">
                  <a:pos x="csX3" y="csY3"/>
                </a:cxn>
                <a:cxn ang="0">
                  <a:pos x="csX4" y="csY4"/>
                </a:cxn>
              </a:cxnLst>
              <a:rect l="l" t="t" r="r" b="b"/>
              <a:pathLst>
                <a:path w="1044448" h="3184635">
                  <a:moveTo>
                    <a:pt x="918324" y="0"/>
                  </a:moveTo>
                  <a:cubicBezTo>
                    <a:pt x="884165" y="172545"/>
                    <a:pt x="850007" y="345090"/>
                    <a:pt x="708117" y="672662"/>
                  </a:cubicBezTo>
                  <a:cubicBezTo>
                    <a:pt x="566227" y="1000234"/>
                    <a:pt x="163331" y="1595821"/>
                    <a:pt x="66986" y="1965435"/>
                  </a:cubicBezTo>
                  <a:cubicBezTo>
                    <a:pt x="-29359" y="2335049"/>
                    <a:pt x="-32862" y="2687145"/>
                    <a:pt x="130048" y="2890345"/>
                  </a:cubicBezTo>
                  <a:cubicBezTo>
                    <a:pt x="292958" y="3093545"/>
                    <a:pt x="668703" y="3139090"/>
                    <a:pt x="1044448" y="3184635"/>
                  </a:cubicBezTo>
                </a:path>
              </a:pathLst>
            </a:custGeom>
            <a:noFill/>
            <a:ln w="76200">
              <a:solidFill>
                <a:srgbClr val="6576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grpSp>
      <p:sp>
        <p:nvSpPr>
          <p:cNvPr id="5" name="TextBox 4">
            <a:extLst>
              <a:ext uri="{FF2B5EF4-FFF2-40B4-BE49-F238E27FC236}">
                <a16:creationId xmlns:a16="http://schemas.microsoft.com/office/drawing/2014/main" id="{B58AEA79-5142-769E-E1E5-235274D79A43}"/>
              </a:ext>
            </a:extLst>
          </p:cNvPr>
          <p:cNvSpPr txBox="1"/>
          <p:nvPr/>
        </p:nvSpPr>
        <p:spPr>
          <a:xfrm>
            <a:off x="2695547" y="3112763"/>
            <a:ext cx="1024639" cy="461665"/>
          </a:xfrm>
          <a:prstGeom prst="rect">
            <a:avLst/>
          </a:prstGeom>
          <a:noFill/>
        </p:spPr>
        <p:txBody>
          <a:bodyPr wrap="none" rtlCol="0">
            <a:spAutoFit/>
          </a:bodyPr>
          <a:lstStyle/>
          <a:p>
            <a:r>
              <a:rPr lang="en-GB" sz="2400">
                <a:latin typeface="Work Sans" pitchFamily="2" charset="0"/>
              </a:rPr>
              <a:t>Blade</a:t>
            </a:r>
          </a:p>
        </p:txBody>
      </p:sp>
      <p:sp>
        <p:nvSpPr>
          <p:cNvPr id="6" name="Left Brace 5">
            <a:extLst>
              <a:ext uri="{FF2B5EF4-FFF2-40B4-BE49-F238E27FC236}">
                <a16:creationId xmlns:a16="http://schemas.microsoft.com/office/drawing/2014/main" id="{97B11A59-2F87-F928-EAEE-ABBAA4FDD32D}"/>
              </a:ext>
            </a:extLst>
          </p:cNvPr>
          <p:cNvSpPr/>
          <p:nvPr/>
        </p:nvSpPr>
        <p:spPr>
          <a:xfrm>
            <a:off x="3760393" y="1536332"/>
            <a:ext cx="1024639" cy="3711943"/>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4" name="Free-form: Shape 3">
            <a:extLst>
              <a:ext uri="{FF2B5EF4-FFF2-40B4-BE49-F238E27FC236}">
                <a16:creationId xmlns:a16="http://schemas.microsoft.com/office/drawing/2014/main" id="{706137A5-1275-3B35-E140-DD42A1E47E0C}"/>
              </a:ext>
            </a:extLst>
          </p:cNvPr>
          <p:cNvSpPr/>
          <p:nvPr/>
        </p:nvSpPr>
        <p:spPr>
          <a:xfrm>
            <a:off x="5191125" y="3905250"/>
            <a:ext cx="1038225" cy="1171575"/>
          </a:xfrm>
          <a:custGeom>
            <a:avLst/>
            <a:gdLst>
              <a:gd name="csX0" fmla="*/ 1038225 w 1038225"/>
              <a:gd name="csY0" fmla="*/ 1171575 h 1171575"/>
              <a:gd name="csX1" fmla="*/ 400050 w 1038225"/>
              <a:gd name="csY1" fmla="*/ 695325 h 1171575"/>
              <a:gd name="csX2" fmla="*/ 0 w 1038225"/>
              <a:gd name="csY2" fmla="*/ 0 h 1171575"/>
            </a:gdLst>
            <a:ahLst/>
            <a:cxnLst>
              <a:cxn ang="0">
                <a:pos x="csX0" y="csY0"/>
              </a:cxn>
              <a:cxn ang="0">
                <a:pos x="csX1" y="csY1"/>
              </a:cxn>
              <a:cxn ang="0">
                <a:pos x="csX2" y="csY2"/>
              </a:cxn>
            </a:cxnLst>
            <a:rect l="l" t="t" r="r" b="b"/>
            <a:pathLst>
              <a:path w="1038225" h="1171575">
                <a:moveTo>
                  <a:pt x="1038225" y="1171575"/>
                </a:moveTo>
                <a:cubicBezTo>
                  <a:pt x="805656" y="1031081"/>
                  <a:pt x="573087" y="890587"/>
                  <a:pt x="400050" y="695325"/>
                </a:cubicBezTo>
                <a:cubicBezTo>
                  <a:pt x="227013" y="500063"/>
                  <a:pt x="113506" y="250031"/>
                  <a:pt x="0" y="0"/>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927887CA-3ADB-3904-503D-602F51C06FD2}"/>
              </a:ext>
            </a:extLst>
          </p:cNvPr>
          <p:cNvSpPr/>
          <p:nvPr/>
        </p:nvSpPr>
        <p:spPr>
          <a:xfrm>
            <a:off x="5634481" y="2996159"/>
            <a:ext cx="572714" cy="729104"/>
          </a:xfrm>
          <a:custGeom>
            <a:avLst/>
            <a:gdLst>
              <a:gd name="csX0" fmla="*/ 1038225 w 1038225"/>
              <a:gd name="csY0" fmla="*/ 1171575 h 1171575"/>
              <a:gd name="csX1" fmla="*/ 400050 w 1038225"/>
              <a:gd name="csY1" fmla="*/ 695325 h 1171575"/>
              <a:gd name="csX2" fmla="*/ 0 w 1038225"/>
              <a:gd name="csY2" fmla="*/ 0 h 1171575"/>
            </a:gdLst>
            <a:ahLst/>
            <a:cxnLst>
              <a:cxn ang="0">
                <a:pos x="csX0" y="csY0"/>
              </a:cxn>
              <a:cxn ang="0">
                <a:pos x="csX1" y="csY1"/>
              </a:cxn>
              <a:cxn ang="0">
                <a:pos x="csX2" y="csY2"/>
              </a:cxn>
            </a:cxnLst>
            <a:rect l="l" t="t" r="r" b="b"/>
            <a:pathLst>
              <a:path w="1038225" h="1171575">
                <a:moveTo>
                  <a:pt x="1038225" y="1171575"/>
                </a:moveTo>
                <a:cubicBezTo>
                  <a:pt x="805656" y="1031081"/>
                  <a:pt x="573087" y="890587"/>
                  <a:pt x="400050" y="695325"/>
                </a:cubicBezTo>
                <a:cubicBezTo>
                  <a:pt x="227013" y="500063"/>
                  <a:pt x="113506" y="250031"/>
                  <a:pt x="0" y="0"/>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3F228493-A9A1-52F3-BBB9-DEF02193A177}"/>
              </a:ext>
            </a:extLst>
          </p:cNvPr>
          <p:cNvSpPr/>
          <p:nvPr/>
        </p:nvSpPr>
        <p:spPr>
          <a:xfrm flipH="1">
            <a:off x="6217407" y="2718844"/>
            <a:ext cx="417296" cy="703082"/>
          </a:xfrm>
          <a:custGeom>
            <a:avLst/>
            <a:gdLst>
              <a:gd name="csX0" fmla="*/ 1038225 w 1038225"/>
              <a:gd name="csY0" fmla="*/ 1171575 h 1171575"/>
              <a:gd name="csX1" fmla="*/ 400050 w 1038225"/>
              <a:gd name="csY1" fmla="*/ 695325 h 1171575"/>
              <a:gd name="csX2" fmla="*/ 0 w 1038225"/>
              <a:gd name="csY2" fmla="*/ 0 h 1171575"/>
            </a:gdLst>
            <a:ahLst/>
            <a:cxnLst>
              <a:cxn ang="0">
                <a:pos x="csX0" y="csY0"/>
              </a:cxn>
              <a:cxn ang="0">
                <a:pos x="csX1" y="csY1"/>
              </a:cxn>
              <a:cxn ang="0">
                <a:pos x="csX2" y="csY2"/>
              </a:cxn>
            </a:cxnLst>
            <a:rect l="l" t="t" r="r" b="b"/>
            <a:pathLst>
              <a:path w="1038225" h="1171575">
                <a:moveTo>
                  <a:pt x="1038225" y="1171575"/>
                </a:moveTo>
                <a:cubicBezTo>
                  <a:pt x="805656" y="1031081"/>
                  <a:pt x="573087" y="890587"/>
                  <a:pt x="400050" y="695325"/>
                </a:cubicBezTo>
                <a:cubicBezTo>
                  <a:pt x="227013" y="500063"/>
                  <a:pt x="113506" y="250031"/>
                  <a:pt x="0" y="0"/>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EB818B05-7A9A-5A31-ACAB-5F1DCF2209BD}"/>
              </a:ext>
            </a:extLst>
          </p:cNvPr>
          <p:cNvSpPr/>
          <p:nvPr/>
        </p:nvSpPr>
        <p:spPr>
          <a:xfrm flipH="1">
            <a:off x="6226495" y="3346611"/>
            <a:ext cx="822047" cy="1083865"/>
          </a:xfrm>
          <a:custGeom>
            <a:avLst/>
            <a:gdLst>
              <a:gd name="csX0" fmla="*/ 1038225 w 1038225"/>
              <a:gd name="csY0" fmla="*/ 1171575 h 1171575"/>
              <a:gd name="csX1" fmla="*/ 400050 w 1038225"/>
              <a:gd name="csY1" fmla="*/ 695325 h 1171575"/>
              <a:gd name="csX2" fmla="*/ 0 w 1038225"/>
              <a:gd name="csY2" fmla="*/ 0 h 1171575"/>
            </a:gdLst>
            <a:ahLst/>
            <a:cxnLst>
              <a:cxn ang="0">
                <a:pos x="csX0" y="csY0"/>
              </a:cxn>
              <a:cxn ang="0">
                <a:pos x="csX1" y="csY1"/>
              </a:cxn>
              <a:cxn ang="0">
                <a:pos x="csX2" y="csY2"/>
              </a:cxn>
            </a:cxnLst>
            <a:rect l="l" t="t" r="r" b="b"/>
            <a:pathLst>
              <a:path w="1038225" h="1171575">
                <a:moveTo>
                  <a:pt x="1038225" y="1171575"/>
                </a:moveTo>
                <a:cubicBezTo>
                  <a:pt x="805656" y="1031081"/>
                  <a:pt x="573087" y="890587"/>
                  <a:pt x="400050" y="695325"/>
                </a:cubicBezTo>
                <a:cubicBezTo>
                  <a:pt x="227013" y="500063"/>
                  <a:pt x="113506" y="250031"/>
                  <a:pt x="0" y="0"/>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79EB551A-DF83-E82B-1503-04A6F116B1BF}"/>
              </a:ext>
            </a:extLst>
          </p:cNvPr>
          <p:cNvSpPr/>
          <p:nvPr/>
        </p:nvSpPr>
        <p:spPr>
          <a:xfrm flipH="1">
            <a:off x="6236193" y="4147423"/>
            <a:ext cx="928804" cy="1171575"/>
          </a:xfrm>
          <a:custGeom>
            <a:avLst/>
            <a:gdLst>
              <a:gd name="csX0" fmla="*/ 1038225 w 1038225"/>
              <a:gd name="csY0" fmla="*/ 1171575 h 1171575"/>
              <a:gd name="csX1" fmla="*/ 400050 w 1038225"/>
              <a:gd name="csY1" fmla="*/ 695325 h 1171575"/>
              <a:gd name="csX2" fmla="*/ 0 w 1038225"/>
              <a:gd name="csY2" fmla="*/ 0 h 1171575"/>
            </a:gdLst>
            <a:ahLst/>
            <a:cxnLst>
              <a:cxn ang="0">
                <a:pos x="csX0" y="csY0"/>
              </a:cxn>
              <a:cxn ang="0">
                <a:pos x="csX1" y="csY1"/>
              </a:cxn>
              <a:cxn ang="0">
                <a:pos x="csX2" y="csY2"/>
              </a:cxn>
            </a:cxnLst>
            <a:rect l="l" t="t" r="r" b="b"/>
            <a:pathLst>
              <a:path w="1038225" h="1171575">
                <a:moveTo>
                  <a:pt x="1038225" y="1171575"/>
                </a:moveTo>
                <a:cubicBezTo>
                  <a:pt x="805656" y="1031081"/>
                  <a:pt x="573087" y="890587"/>
                  <a:pt x="400050" y="695325"/>
                </a:cubicBezTo>
                <a:cubicBezTo>
                  <a:pt x="227013" y="500063"/>
                  <a:pt x="113506" y="250031"/>
                  <a:pt x="0" y="0"/>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FE9E2BE0-DEA3-DBC3-E603-8CDB40EA66D0}"/>
              </a:ext>
            </a:extLst>
          </p:cNvPr>
          <p:cNvSpPr txBox="1"/>
          <p:nvPr/>
        </p:nvSpPr>
        <p:spPr>
          <a:xfrm>
            <a:off x="9135133" y="3438435"/>
            <a:ext cx="1018517" cy="461665"/>
          </a:xfrm>
          <a:prstGeom prst="rect">
            <a:avLst/>
          </a:prstGeom>
          <a:noFill/>
        </p:spPr>
        <p:txBody>
          <a:bodyPr wrap="square" rtlCol="0">
            <a:spAutoFit/>
          </a:bodyPr>
          <a:lstStyle/>
          <a:p>
            <a:r>
              <a:rPr lang="en-GB" sz="2400">
                <a:latin typeface="Work Sans" pitchFamily="2" charset="0"/>
              </a:rPr>
              <a:t>Veins</a:t>
            </a:r>
          </a:p>
        </p:txBody>
      </p:sp>
      <p:cxnSp>
        <p:nvCxnSpPr>
          <p:cNvPr id="21" name="Straight Arrow Connector 20">
            <a:extLst>
              <a:ext uri="{FF2B5EF4-FFF2-40B4-BE49-F238E27FC236}">
                <a16:creationId xmlns:a16="http://schemas.microsoft.com/office/drawing/2014/main" id="{DAC7F38F-F4E7-F996-0A46-42B88341CE5A}"/>
              </a:ext>
            </a:extLst>
          </p:cNvPr>
          <p:cNvCxnSpPr>
            <a:cxnSpLocks/>
            <a:endCxn id="15" idx="1"/>
          </p:cNvCxnSpPr>
          <p:nvPr/>
        </p:nvCxnSpPr>
        <p:spPr>
          <a:xfrm flipH="1" flipV="1">
            <a:off x="6473910" y="3136120"/>
            <a:ext cx="2658283" cy="53314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AE0D1F-14B8-547C-CB5D-51B62CD4BB2A}"/>
              </a:ext>
            </a:extLst>
          </p:cNvPr>
          <p:cNvCxnSpPr>
            <a:cxnSpLocks/>
            <a:stCxn id="19" idx="1"/>
          </p:cNvCxnSpPr>
          <p:nvPr/>
        </p:nvCxnSpPr>
        <p:spPr>
          <a:xfrm flipH="1">
            <a:off x="6855986" y="3669268"/>
            <a:ext cx="2279147" cy="25458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91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467B-A701-481E-71C5-1DA740FBAC8B}"/>
              </a:ext>
            </a:extLst>
          </p:cNvPr>
          <p:cNvSpPr>
            <a:spLocks noGrp="1"/>
          </p:cNvSpPr>
          <p:nvPr>
            <p:ph type="title"/>
          </p:nvPr>
        </p:nvSpPr>
        <p:spPr/>
        <p:txBody>
          <a:bodyPr/>
          <a:lstStyle/>
          <a:p>
            <a:r>
              <a:rPr lang="en-GB">
                <a:latin typeface="Work Sans" pitchFamily="2" charset="0"/>
              </a:rPr>
              <a:t>Parts of a leaf</a:t>
            </a:r>
          </a:p>
        </p:txBody>
      </p:sp>
      <p:pic>
        <p:nvPicPr>
          <p:cNvPr id="6" name="Content Placeholder 11" descr="A green leaf with a long stem&#10;&#10;AI-generated content may be incorrect.">
            <a:extLst>
              <a:ext uri="{FF2B5EF4-FFF2-40B4-BE49-F238E27FC236}">
                <a16:creationId xmlns:a16="http://schemas.microsoft.com/office/drawing/2014/main" id="{D5B8218B-4556-EBFE-C587-7A34C2983E74}"/>
              </a:ext>
            </a:extLst>
          </p:cNvPr>
          <p:cNvPicPr>
            <a:picLocks noGrp="1" noRot="1" noChangeAspect="1" noMove="1" noResize="1" noEditPoints="1" noAdjustHandles="1" noChangeArrowheads="1" noChangeShapeType="1" noCrop="1"/>
          </p:cNvPicPr>
          <p:nvPr/>
        </p:nvPicPr>
        <p:blipFill>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6000"/>
                    </a14:imgEffect>
                    <a14:imgEffect>
                      <a14:brightnessContrast bright="10000" contrast="10000"/>
                    </a14:imgEffect>
                  </a14:imgLayer>
                </a14:imgProps>
              </a:ext>
              <a:ext uri="{28A0092B-C50C-407E-A947-70E740481C1C}">
                <a14:useLocalDpi xmlns:a14="http://schemas.microsoft.com/office/drawing/2010/main"/>
              </a:ext>
            </a:extLst>
          </a:blip>
          <a:stretch>
            <a:fillRect/>
          </a:stretch>
        </p:blipFill>
        <p:spPr>
          <a:xfrm rot="13464401">
            <a:off x="2142019" y="1865256"/>
            <a:ext cx="7180808" cy="3770699"/>
          </a:xfrm>
          <a:prstGeom prst="rect">
            <a:avLst/>
          </a:prstGeom>
        </p:spPr>
      </p:pic>
      <p:sp>
        <p:nvSpPr>
          <p:cNvPr id="7" name="TextBox 6">
            <a:extLst>
              <a:ext uri="{FF2B5EF4-FFF2-40B4-BE49-F238E27FC236}">
                <a16:creationId xmlns:a16="http://schemas.microsoft.com/office/drawing/2014/main" id="{3AAB747A-0D2D-2705-2A84-6780B0C76A44}"/>
              </a:ext>
            </a:extLst>
          </p:cNvPr>
          <p:cNvSpPr txBox="1"/>
          <p:nvPr/>
        </p:nvSpPr>
        <p:spPr>
          <a:xfrm>
            <a:off x="8040851" y="5661001"/>
            <a:ext cx="1208985" cy="461665"/>
          </a:xfrm>
          <a:prstGeom prst="rect">
            <a:avLst/>
          </a:prstGeom>
          <a:noFill/>
        </p:spPr>
        <p:txBody>
          <a:bodyPr wrap="none" rtlCol="0">
            <a:spAutoFit/>
          </a:bodyPr>
          <a:lstStyle/>
          <a:p>
            <a:r>
              <a:rPr lang="en-GB" sz="2400">
                <a:latin typeface="Work Sans" pitchFamily="2" charset="0"/>
              </a:rPr>
              <a:t>Petiole</a:t>
            </a:r>
          </a:p>
        </p:txBody>
      </p:sp>
      <p:sp>
        <p:nvSpPr>
          <p:cNvPr id="8" name="TextBox 7">
            <a:extLst>
              <a:ext uri="{FF2B5EF4-FFF2-40B4-BE49-F238E27FC236}">
                <a16:creationId xmlns:a16="http://schemas.microsoft.com/office/drawing/2014/main" id="{99D22781-BCE1-4492-4AC9-36094886B6DE}"/>
              </a:ext>
            </a:extLst>
          </p:cNvPr>
          <p:cNvSpPr txBox="1"/>
          <p:nvPr/>
        </p:nvSpPr>
        <p:spPr>
          <a:xfrm>
            <a:off x="759916" y="2601099"/>
            <a:ext cx="639919" cy="461665"/>
          </a:xfrm>
          <a:prstGeom prst="rect">
            <a:avLst/>
          </a:prstGeom>
          <a:noFill/>
        </p:spPr>
        <p:txBody>
          <a:bodyPr wrap="none" rtlCol="0">
            <a:spAutoFit/>
          </a:bodyPr>
          <a:lstStyle/>
          <a:p>
            <a:r>
              <a:rPr lang="en-GB" sz="2400">
                <a:latin typeface="Work Sans" pitchFamily="2" charset="0"/>
              </a:rPr>
              <a:t>Tip</a:t>
            </a:r>
          </a:p>
        </p:txBody>
      </p:sp>
      <p:sp>
        <p:nvSpPr>
          <p:cNvPr id="9" name="TextBox 8">
            <a:extLst>
              <a:ext uri="{FF2B5EF4-FFF2-40B4-BE49-F238E27FC236}">
                <a16:creationId xmlns:a16="http://schemas.microsoft.com/office/drawing/2014/main" id="{FB7515E4-5F76-800C-73E1-C542A786153E}"/>
              </a:ext>
            </a:extLst>
          </p:cNvPr>
          <p:cNvSpPr txBox="1"/>
          <p:nvPr/>
        </p:nvSpPr>
        <p:spPr>
          <a:xfrm>
            <a:off x="5942865" y="1204826"/>
            <a:ext cx="1176925" cy="461665"/>
          </a:xfrm>
          <a:prstGeom prst="rect">
            <a:avLst/>
          </a:prstGeom>
          <a:noFill/>
        </p:spPr>
        <p:txBody>
          <a:bodyPr wrap="none" rtlCol="0">
            <a:spAutoFit/>
          </a:bodyPr>
          <a:lstStyle/>
          <a:p>
            <a:r>
              <a:rPr lang="en-GB" sz="2400">
                <a:latin typeface="Work Sans" pitchFamily="2" charset="0"/>
              </a:rPr>
              <a:t>Margin</a:t>
            </a:r>
          </a:p>
        </p:txBody>
      </p:sp>
      <p:sp>
        <p:nvSpPr>
          <p:cNvPr id="10" name="TextBox 9">
            <a:extLst>
              <a:ext uri="{FF2B5EF4-FFF2-40B4-BE49-F238E27FC236}">
                <a16:creationId xmlns:a16="http://schemas.microsoft.com/office/drawing/2014/main" id="{28A3692E-76D4-45E4-225B-60934B150E00}"/>
              </a:ext>
            </a:extLst>
          </p:cNvPr>
          <p:cNvSpPr txBox="1"/>
          <p:nvPr/>
        </p:nvSpPr>
        <p:spPr>
          <a:xfrm>
            <a:off x="1943080" y="3356486"/>
            <a:ext cx="982961" cy="461665"/>
          </a:xfrm>
          <a:prstGeom prst="rect">
            <a:avLst/>
          </a:prstGeom>
          <a:noFill/>
        </p:spPr>
        <p:txBody>
          <a:bodyPr wrap="none" rtlCol="0">
            <a:spAutoFit/>
          </a:bodyPr>
          <a:lstStyle/>
          <a:p>
            <a:r>
              <a:rPr lang="en-GB" sz="2400">
                <a:latin typeface="Work Sans" pitchFamily="2" charset="0"/>
              </a:rPr>
              <a:t>Veins</a:t>
            </a:r>
          </a:p>
        </p:txBody>
      </p:sp>
      <p:sp>
        <p:nvSpPr>
          <p:cNvPr id="11" name="TextBox 10">
            <a:extLst>
              <a:ext uri="{FF2B5EF4-FFF2-40B4-BE49-F238E27FC236}">
                <a16:creationId xmlns:a16="http://schemas.microsoft.com/office/drawing/2014/main" id="{A706D636-6860-560F-C20A-002C60B4F178}"/>
              </a:ext>
            </a:extLst>
          </p:cNvPr>
          <p:cNvSpPr txBox="1"/>
          <p:nvPr/>
        </p:nvSpPr>
        <p:spPr>
          <a:xfrm>
            <a:off x="8645344" y="3533001"/>
            <a:ext cx="1635384" cy="461665"/>
          </a:xfrm>
          <a:prstGeom prst="rect">
            <a:avLst/>
          </a:prstGeom>
          <a:noFill/>
        </p:spPr>
        <p:txBody>
          <a:bodyPr wrap="none" rtlCol="0">
            <a:spAutoFit/>
          </a:bodyPr>
          <a:lstStyle/>
          <a:p>
            <a:r>
              <a:rPr lang="en-GB" sz="2400">
                <a:latin typeface="Work Sans" pitchFamily="2" charset="0"/>
              </a:rPr>
              <a:t>Leaf base</a:t>
            </a:r>
          </a:p>
        </p:txBody>
      </p:sp>
      <p:cxnSp>
        <p:nvCxnSpPr>
          <p:cNvPr id="13" name="Straight Arrow Connector 12">
            <a:extLst>
              <a:ext uri="{FF2B5EF4-FFF2-40B4-BE49-F238E27FC236}">
                <a16:creationId xmlns:a16="http://schemas.microsoft.com/office/drawing/2014/main" id="{5B824BAC-7BE2-1DF5-5027-62054643D064}"/>
              </a:ext>
            </a:extLst>
          </p:cNvPr>
          <p:cNvCxnSpPr>
            <a:cxnSpLocks/>
          </p:cNvCxnSpPr>
          <p:nvPr/>
        </p:nvCxnSpPr>
        <p:spPr>
          <a:xfrm flipH="1">
            <a:off x="7839834" y="4026932"/>
            <a:ext cx="1227208" cy="14687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32CFCA-06DC-3B74-EBEC-5750669E121F}"/>
              </a:ext>
            </a:extLst>
          </p:cNvPr>
          <p:cNvCxnSpPr>
            <a:cxnSpLocks/>
            <a:stCxn id="7" idx="0"/>
          </p:cNvCxnSpPr>
          <p:nvPr/>
        </p:nvCxnSpPr>
        <p:spPr>
          <a:xfrm flipV="1">
            <a:off x="8645344" y="4807252"/>
            <a:ext cx="113743" cy="85374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E7FFDB2-E58D-F075-0938-AEBED0050936}"/>
              </a:ext>
            </a:extLst>
          </p:cNvPr>
          <p:cNvCxnSpPr>
            <a:cxnSpLocks/>
          </p:cNvCxnSpPr>
          <p:nvPr/>
        </p:nvCxnSpPr>
        <p:spPr>
          <a:xfrm flipV="1">
            <a:off x="1349940" y="2590800"/>
            <a:ext cx="631260" cy="16764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982BD86-2E50-9538-F8D2-EF64BACAD15A}"/>
              </a:ext>
            </a:extLst>
          </p:cNvPr>
          <p:cNvCxnSpPr>
            <a:cxnSpLocks/>
            <a:stCxn id="10" idx="3"/>
          </p:cNvCxnSpPr>
          <p:nvPr/>
        </p:nvCxnSpPr>
        <p:spPr>
          <a:xfrm flipV="1">
            <a:off x="2926041" y="2543316"/>
            <a:ext cx="669316" cy="104400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403E38F-2000-5BDD-5A0B-7086B3DAABAA}"/>
              </a:ext>
            </a:extLst>
          </p:cNvPr>
          <p:cNvCxnSpPr>
            <a:cxnSpLocks/>
            <a:stCxn id="10" idx="3"/>
          </p:cNvCxnSpPr>
          <p:nvPr/>
        </p:nvCxnSpPr>
        <p:spPr>
          <a:xfrm flipV="1">
            <a:off x="2926041" y="3429000"/>
            <a:ext cx="1322776" cy="15831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A9042C0-B9DB-44EF-E10D-E218C212900D}"/>
              </a:ext>
            </a:extLst>
          </p:cNvPr>
          <p:cNvCxnSpPr>
            <a:cxnSpLocks/>
          </p:cNvCxnSpPr>
          <p:nvPr/>
        </p:nvCxnSpPr>
        <p:spPr>
          <a:xfrm flipH="1">
            <a:off x="5313644" y="1587395"/>
            <a:ext cx="684154" cy="51469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8EF3C2E9-559E-F3C2-4C9C-888DE64C635D}"/>
              </a:ext>
            </a:extLst>
          </p:cNvPr>
          <p:cNvSpPr/>
          <p:nvPr/>
        </p:nvSpPr>
        <p:spPr>
          <a:xfrm>
            <a:off x="2078394" y="1731023"/>
            <a:ext cx="5890166" cy="2231377"/>
          </a:xfrm>
          <a:custGeom>
            <a:avLst/>
            <a:gdLst>
              <a:gd name="csX0" fmla="*/ 0 w 8452237"/>
              <a:gd name="csY0" fmla="*/ 813313 h 3477000"/>
              <a:gd name="csX1" fmla="*/ 1359674 w 8452237"/>
              <a:gd name="csY1" fmla="*/ 2280 h 3477000"/>
              <a:gd name="csX2" fmla="*/ 4524293 w 8452237"/>
              <a:gd name="csY2" fmla="*/ 598628 h 3477000"/>
              <a:gd name="csX3" fmla="*/ 4405023 w 8452237"/>
              <a:gd name="csY3" fmla="*/ 1433514 h 3477000"/>
              <a:gd name="csX4" fmla="*/ 5064981 w 8452237"/>
              <a:gd name="csY4" fmla="*/ 1187024 h 3477000"/>
              <a:gd name="csX5" fmla="*/ 5756745 w 8452237"/>
              <a:gd name="csY5" fmla="*/ 1258586 h 3477000"/>
              <a:gd name="csX6" fmla="*/ 5597719 w 8452237"/>
              <a:gd name="csY6" fmla="*/ 2212742 h 3477000"/>
              <a:gd name="csX7" fmla="*/ 5947576 w 8452237"/>
              <a:gd name="csY7" fmla="*/ 2300207 h 3477000"/>
              <a:gd name="csX8" fmla="*/ 6647291 w 8452237"/>
              <a:gd name="csY8" fmla="*/ 1926495 h 3477000"/>
              <a:gd name="csX9" fmla="*/ 6893781 w 8452237"/>
              <a:gd name="csY9" fmla="*/ 2133229 h 3477000"/>
              <a:gd name="csX10" fmla="*/ 6838122 w 8452237"/>
              <a:gd name="csY10" fmla="*/ 2864749 h 3477000"/>
              <a:gd name="csX11" fmla="*/ 7569642 w 8452237"/>
              <a:gd name="csY11" fmla="*/ 2785236 h 3477000"/>
              <a:gd name="csX12" fmla="*/ 7649155 w 8452237"/>
              <a:gd name="csY12" fmla="*/ 3158948 h 3477000"/>
              <a:gd name="csX13" fmla="*/ 8452237 w 8452237"/>
              <a:gd name="csY13" fmla="*/ 3477000 h 3477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8452237" h="3477000">
                <a:moveTo>
                  <a:pt x="0" y="813313"/>
                </a:moveTo>
                <a:cubicBezTo>
                  <a:pt x="302812" y="425687"/>
                  <a:pt x="605625" y="38061"/>
                  <a:pt x="1359674" y="2280"/>
                </a:cubicBezTo>
                <a:cubicBezTo>
                  <a:pt x="2113723" y="-33501"/>
                  <a:pt x="4016735" y="360089"/>
                  <a:pt x="4524293" y="598628"/>
                </a:cubicBezTo>
                <a:cubicBezTo>
                  <a:pt x="5031851" y="837167"/>
                  <a:pt x="4314908" y="1335448"/>
                  <a:pt x="4405023" y="1433514"/>
                </a:cubicBezTo>
                <a:cubicBezTo>
                  <a:pt x="4495138" y="1531580"/>
                  <a:pt x="4839694" y="1216179"/>
                  <a:pt x="5064981" y="1187024"/>
                </a:cubicBezTo>
                <a:cubicBezTo>
                  <a:pt x="5290268" y="1157869"/>
                  <a:pt x="5667955" y="1087633"/>
                  <a:pt x="5756745" y="1258586"/>
                </a:cubicBezTo>
                <a:cubicBezTo>
                  <a:pt x="5845535" y="1429539"/>
                  <a:pt x="5565914" y="2039139"/>
                  <a:pt x="5597719" y="2212742"/>
                </a:cubicBezTo>
                <a:cubicBezTo>
                  <a:pt x="5629524" y="2386346"/>
                  <a:pt x="5772647" y="2347915"/>
                  <a:pt x="5947576" y="2300207"/>
                </a:cubicBezTo>
                <a:cubicBezTo>
                  <a:pt x="6122505" y="2252499"/>
                  <a:pt x="6489590" y="1954325"/>
                  <a:pt x="6647291" y="1926495"/>
                </a:cubicBezTo>
                <a:cubicBezTo>
                  <a:pt x="6804992" y="1898665"/>
                  <a:pt x="6861976" y="1976853"/>
                  <a:pt x="6893781" y="2133229"/>
                </a:cubicBezTo>
                <a:cubicBezTo>
                  <a:pt x="6925586" y="2289605"/>
                  <a:pt x="6725479" y="2756081"/>
                  <a:pt x="6838122" y="2864749"/>
                </a:cubicBezTo>
                <a:cubicBezTo>
                  <a:pt x="6950765" y="2973417"/>
                  <a:pt x="7434470" y="2736203"/>
                  <a:pt x="7569642" y="2785236"/>
                </a:cubicBezTo>
                <a:cubicBezTo>
                  <a:pt x="7704814" y="2834269"/>
                  <a:pt x="7502056" y="3043654"/>
                  <a:pt x="7649155" y="3158948"/>
                </a:cubicBezTo>
                <a:cubicBezTo>
                  <a:pt x="7796254" y="3274242"/>
                  <a:pt x="8124245" y="3375621"/>
                  <a:pt x="8452237" y="3477000"/>
                </a:cubicBezTo>
              </a:path>
            </a:pathLst>
          </a:cu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33" name="Left Brace 32">
            <a:extLst>
              <a:ext uri="{FF2B5EF4-FFF2-40B4-BE49-F238E27FC236}">
                <a16:creationId xmlns:a16="http://schemas.microsoft.com/office/drawing/2014/main" id="{9818FB81-C9E2-BE81-ECC4-6E914B8B9DB4}"/>
              </a:ext>
            </a:extLst>
          </p:cNvPr>
          <p:cNvSpPr/>
          <p:nvPr/>
        </p:nvSpPr>
        <p:spPr>
          <a:xfrm rot="17468811">
            <a:off x="3901913" y="2150089"/>
            <a:ext cx="585592" cy="5959481"/>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34" name="TextBox 33">
            <a:extLst>
              <a:ext uri="{FF2B5EF4-FFF2-40B4-BE49-F238E27FC236}">
                <a16:creationId xmlns:a16="http://schemas.microsoft.com/office/drawing/2014/main" id="{ADCE3176-72B7-A9F6-76CC-FE5607F3EA81}"/>
              </a:ext>
            </a:extLst>
          </p:cNvPr>
          <p:cNvSpPr txBox="1"/>
          <p:nvPr/>
        </p:nvSpPr>
        <p:spPr>
          <a:xfrm>
            <a:off x="3598104" y="5380467"/>
            <a:ext cx="1024639" cy="461665"/>
          </a:xfrm>
          <a:prstGeom prst="rect">
            <a:avLst/>
          </a:prstGeom>
          <a:noFill/>
        </p:spPr>
        <p:txBody>
          <a:bodyPr wrap="none" rtlCol="0">
            <a:spAutoFit/>
          </a:bodyPr>
          <a:lstStyle/>
          <a:p>
            <a:r>
              <a:rPr lang="en-GB" sz="2400">
                <a:latin typeface="Work Sans" pitchFamily="2" charset="0"/>
              </a:rPr>
              <a:t>Blade</a:t>
            </a:r>
          </a:p>
        </p:txBody>
      </p:sp>
      <p:sp>
        <p:nvSpPr>
          <p:cNvPr id="20" name="TextBox 19">
            <a:extLst>
              <a:ext uri="{FF2B5EF4-FFF2-40B4-BE49-F238E27FC236}">
                <a16:creationId xmlns:a16="http://schemas.microsoft.com/office/drawing/2014/main" id="{8375EE52-3C9B-17AA-EB7E-ED9846D27D50}"/>
              </a:ext>
            </a:extLst>
          </p:cNvPr>
          <p:cNvSpPr txBox="1"/>
          <p:nvPr/>
        </p:nvSpPr>
        <p:spPr>
          <a:xfrm>
            <a:off x="6555472" y="4966318"/>
            <a:ext cx="1120820" cy="461665"/>
          </a:xfrm>
          <a:prstGeom prst="rect">
            <a:avLst/>
          </a:prstGeom>
          <a:noFill/>
        </p:spPr>
        <p:txBody>
          <a:bodyPr wrap="none" rtlCol="0">
            <a:spAutoFit/>
          </a:bodyPr>
          <a:lstStyle/>
          <a:p>
            <a:r>
              <a:rPr lang="en-GB" sz="2400">
                <a:latin typeface="Work Sans" pitchFamily="2" charset="0"/>
              </a:rPr>
              <a:t>Midrib</a:t>
            </a:r>
          </a:p>
        </p:txBody>
      </p:sp>
      <p:cxnSp>
        <p:nvCxnSpPr>
          <p:cNvPr id="21" name="Straight Arrow Connector 20">
            <a:extLst>
              <a:ext uri="{FF2B5EF4-FFF2-40B4-BE49-F238E27FC236}">
                <a16:creationId xmlns:a16="http://schemas.microsoft.com/office/drawing/2014/main" id="{FA27832E-9C58-EA93-3A16-03B908C49259}"/>
              </a:ext>
            </a:extLst>
          </p:cNvPr>
          <p:cNvCxnSpPr>
            <a:cxnSpLocks/>
            <a:stCxn id="20" idx="0"/>
          </p:cNvCxnSpPr>
          <p:nvPr/>
        </p:nvCxnSpPr>
        <p:spPr>
          <a:xfrm flipH="1" flipV="1">
            <a:off x="5930641" y="3763833"/>
            <a:ext cx="1185241" cy="120248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12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94E391EB-A8FB-E16E-403B-B423C1139716}"/>
              </a:ext>
            </a:extLst>
          </p:cNvPr>
          <p:cNvGraphicFramePr>
            <a:graphicFrameLocks noGrp="1"/>
          </p:cNvGraphicFramePr>
          <p:nvPr>
            <p:extLst>
              <p:ext uri="{D42A27DB-BD31-4B8C-83A1-F6EECF244321}">
                <p14:modId xmlns:p14="http://schemas.microsoft.com/office/powerpoint/2010/main" val="301045873"/>
              </p:ext>
            </p:extLst>
          </p:nvPr>
        </p:nvGraphicFramePr>
        <p:xfrm>
          <a:off x="514749" y="1215709"/>
          <a:ext cx="11167668" cy="4498157"/>
        </p:xfrm>
        <a:graphic>
          <a:graphicData uri="http://schemas.openxmlformats.org/drawingml/2006/table">
            <a:tbl>
              <a:tblPr firstRow="1" bandRow="1">
                <a:tableStyleId>{5940675A-B579-460E-94D1-54222C63F5DA}</a:tableStyleId>
              </a:tblPr>
              <a:tblGrid>
                <a:gridCol w="2124789">
                  <a:extLst>
                    <a:ext uri="{9D8B030D-6E8A-4147-A177-3AD203B41FA5}">
                      <a16:colId xmlns:a16="http://schemas.microsoft.com/office/drawing/2014/main" val="3954209615"/>
                    </a:ext>
                  </a:extLst>
                </a:gridCol>
                <a:gridCol w="3074323">
                  <a:extLst>
                    <a:ext uri="{9D8B030D-6E8A-4147-A177-3AD203B41FA5}">
                      <a16:colId xmlns:a16="http://schemas.microsoft.com/office/drawing/2014/main" val="3515889743"/>
                    </a:ext>
                  </a:extLst>
                </a:gridCol>
                <a:gridCol w="208932">
                  <a:extLst>
                    <a:ext uri="{9D8B030D-6E8A-4147-A177-3AD203B41FA5}">
                      <a16:colId xmlns:a16="http://schemas.microsoft.com/office/drawing/2014/main" val="520007162"/>
                    </a:ext>
                  </a:extLst>
                </a:gridCol>
                <a:gridCol w="2646502">
                  <a:extLst>
                    <a:ext uri="{9D8B030D-6E8A-4147-A177-3AD203B41FA5}">
                      <a16:colId xmlns:a16="http://schemas.microsoft.com/office/drawing/2014/main" val="1535352195"/>
                    </a:ext>
                  </a:extLst>
                </a:gridCol>
                <a:gridCol w="3113122">
                  <a:extLst>
                    <a:ext uri="{9D8B030D-6E8A-4147-A177-3AD203B41FA5}">
                      <a16:colId xmlns:a16="http://schemas.microsoft.com/office/drawing/2014/main" val="2218277650"/>
                    </a:ext>
                  </a:extLst>
                </a:gridCol>
              </a:tblGrid>
              <a:tr h="419210">
                <a:tc gridSpan="2">
                  <a:txBody>
                    <a:bodyPr/>
                    <a:lstStyle/>
                    <a:p>
                      <a:pPr algn="ctr"/>
                      <a:r>
                        <a:rPr lang="en-GB" sz="2400">
                          <a:latin typeface="Work Sans" pitchFamily="2" charset="0"/>
                        </a:rPr>
                        <a:t>Simple</a:t>
                      </a:r>
                    </a:p>
                  </a:txBody>
                  <a:tcPr>
                    <a:lnR w="12700" cap="flat" cmpd="sng" algn="ctr">
                      <a:solidFill>
                        <a:schemeClr val="tx1"/>
                      </a:solidFill>
                      <a:prstDash val="solid"/>
                      <a:round/>
                      <a:headEnd type="none" w="med" len="med"/>
                      <a:tailEnd type="none" w="med" len="med"/>
                    </a:lnR>
                  </a:tcPr>
                </a:tc>
                <a:tc hMerge="1">
                  <a:txBody>
                    <a:bodyPr/>
                    <a:lstStyle/>
                    <a:p>
                      <a:pPr algn="ctr"/>
                      <a:endParaRPr lang="en-GB" sz="2400"/>
                    </a:p>
                  </a:txBody>
                  <a:tcPr>
                    <a:lnR w="12700" cap="flat" cmpd="sng" algn="ctr">
                      <a:solidFill>
                        <a:schemeClr val="tx1"/>
                      </a:solidFill>
                      <a:prstDash val="solid"/>
                      <a:round/>
                      <a:headEnd type="none" w="med" len="med"/>
                      <a:tailEnd type="none" w="med" len="med"/>
                    </a:lnR>
                  </a:tcPr>
                </a:tc>
                <a:tc>
                  <a:txBody>
                    <a:bodyPr/>
                    <a:lstStyle/>
                    <a:p>
                      <a:endParaRPr lang="en-GB" sz="2400">
                        <a:latin typeface="Work San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GB" sz="2400">
                          <a:latin typeface="Work Sans" pitchFamily="2" charset="0"/>
                        </a:rPr>
                        <a:t>Compound</a:t>
                      </a:r>
                    </a:p>
                  </a:txBody>
                  <a:tcPr>
                    <a:lnL w="12700" cap="flat" cmpd="sng" algn="ctr">
                      <a:solidFill>
                        <a:schemeClr val="tx1"/>
                      </a:solidFill>
                      <a:prstDash val="solid"/>
                      <a:round/>
                      <a:headEnd type="none" w="med" len="med"/>
                      <a:tailEnd type="none" w="med" len="med"/>
                    </a:lnL>
                  </a:tcPr>
                </a:tc>
                <a:tc hMerge="1">
                  <a:txBody>
                    <a:bodyPr/>
                    <a:lstStyle/>
                    <a:p>
                      <a:pPr algn="ctr"/>
                      <a:endParaRPr lang="en-GB" sz="2400"/>
                    </a:p>
                  </a:txBody>
                  <a:tcPr/>
                </a:tc>
                <a:extLst>
                  <a:ext uri="{0D108BD9-81ED-4DB2-BD59-A6C34878D82A}">
                    <a16:rowId xmlns:a16="http://schemas.microsoft.com/office/drawing/2014/main" val="2587797217"/>
                  </a:ext>
                </a:extLst>
              </a:tr>
              <a:tr h="335368">
                <a:tc>
                  <a:txBody>
                    <a:bodyPr/>
                    <a:lstStyle/>
                    <a:p>
                      <a:pPr algn="ctr"/>
                      <a:r>
                        <a:rPr lang="en-GB" sz="1800">
                          <a:latin typeface="Work Sans" pitchFamily="2" charset="0"/>
                        </a:rPr>
                        <a:t>Illustration</a:t>
                      </a:r>
                    </a:p>
                  </a:txBody>
                  <a:tcPr/>
                </a:tc>
                <a:tc>
                  <a:txBody>
                    <a:bodyPr/>
                    <a:lstStyle/>
                    <a:p>
                      <a:pPr algn="ctr"/>
                      <a:r>
                        <a:rPr lang="en-GB" sz="1800">
                          <a:latin typeface="Work Sans" pitchFamily="2" charset="0"/>
                        </a:rPr>
                        <a:t>Examples</a:t>
                      </a:r>
                    </a:p>
                  </a:txBody>
                  <a:tcPr>
                    <a:lnR w="12700" cap="flat" cmpd="sng" algn="ctr">
                      <a:solidFill>
                        <a:schemeClr val="tx1"/>
                      </a:solidFill>
                      <a:prstDash val="solid"/>
                      <a:round/>
                      <a:headEnd type="none" w="med" len="med"/>
                      <a:tailEnd type="none" w="med" len="med"/>
                    </a:lnR>
                  </a:tcPr>
                </a:tc>
                <a:tc>
                  <a:txBody>
                    <a:bodyPr/>
                    <a:lstStyle/>
                    <a:p>
                      <a:endParaRPr lang="en-GB" sz="1800">
                        <a:latin typeface="Work San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1800">
                          <a:latin typeface="Work Sans" pitchFamily="2" charset="0"/>
                        </a:rPr>
                        <a:t>Illustration</a:t>
                      </a:r>
                    </a:p>
                  </a:txBody>
                  <a:tcPr>
                    <a:lnL w="12700" cap="flat" cmpd="sng" algn="ctr">
                      <a:solidFill>
                        <a:schemeClr val="tx1"/>
                      </a:solidFill>
                      <a:prstDash val="solid"/>
                      <a:round/>
                      <a:headEnd type="none" w="med" len="med"/>
                      <a:tailEnd type="none" w="med" len="med"/>
                    </a:lnL>
                  </a:tcPr>
                </a:tc>
                <a:tc>
                  <a:txBody>
                    <a:bodyPr/>
                    <a:lstStyle/>
                    <a:p>
                      <a:pPr algn="ctr"/>
                      <a:r>
                        <a:rPr lang="en-GB" sz="1800">
                          <a:latin typeface="Work Sans" pitchFamily="2" charset="0"/>
                        </a:rPr>
                        <a:t>Examples</a:t>
                      </a:r>
                    </a:p>
                  </a:txBody>
                  <a:tcPr/>
                </a:tc>
                <a:extLst>
                  <a:ext uri="{0D108BD9-81ED-4DB2-BD59-A6C34878D82A}">
                    <a16:rowId xmlns:a16="http://schemas.microsoft.com/office/drawing/2014/main" val="771291932"/>
                  </a:ext>
                </a:extLst>
              </a:tr>
              <a:tr h="2473461">
                <a:tc>
                  <a:txBody>
                    <a:bodyPr/>
                    <a:lstStyle/>
                    <a:p>
                      <a:endParaRPr lang="en-GB" sz="1800">
                        <a:latin typeface="Work Sans" pitchFamily="2" charset="0"/>
                      </a:endParaRPr>
                    </a:p>
                  </a:txBody>
                  <a:tcPr/>
                </a:tc>
                <a:tc>
                  <a:txBody>
                    <a:bodyPr/>
                    <a:lstStyle/>
                    <a:p>
                      <a:endParaRPr lang="en-GB" sz="1800">
                        <a:latin typeface="Work Sans" pitchFamily="2" charset="0"/>
                      </a:endParaRPr>
                    </a:p>
                  </a:txBody>
                  <a:tcPr>
                    <a:lnR w="12700" cap="flat" cmpd="sng" algn="ctr">
                      <a:solidFill>
                        <a:schemeClr val="tx1"/>
                      </a:solidFill>
                      <a:prstDash val="solid"/>
                      <a:round/>
                      <a:headEnd type="none" w="med" len="med"/>
                      <a:tailEnd type="none" w="med" len="med"/>
                    </a:lnR>
                  </a:tcPr>
                </a:tc>
                <a:tc>
                  <a:txBody>
                    <a:bodyPr/>
                    <a:lstStyle/>
                    <a:p>
                      <a:endParaRPr lang="en-GB" sz="1800">
                        <a:latin typeface="Work San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sz="1800">
                        <a:latin typeface="Work Sans" pitchFamily="2" charset="0"/>
                      </a:endParaRPr>
                    </a:p>
                  </a:txBody>
                  <a:tcPr>
                    <a:lnL w="12700" cap="flat" cmpd="sng" algn="ctr">
                      <a:solidFill>
                        <a:schemeClr val="tx1"/>
                      </a:solidFill>
                      <a:prstDash val="solid"/>
                      <a:round/>
                      <a:headEnd type="none" w="med" len="med"/>
                      <a:tailEnd type="none" w="med" len="med"/>
                    </a:lnL>
                  </a:tcPr>
                </a:tc>
                <a:tc>
                  <a:txBody>
                    <a:bodyPr/>
                    <a:lstStyle/>
                    <a:p>
                      <a:endParaRPr lang="en-GB">
                        <a:latin typeface="Work Sans" pitchFamily="2" charset="0"/>
                      </a:endParaRPr>
                    </a:p>
                  </a:txBody>
                  <a:tcPr/>
                </a:tc>
                <a:extLst>
                  <a:ext uri="{0D108BD9-81ED-4DB2-BD59-A6C34878D82A}">
                    <a16:rowId xmlns:a16="http://schemas.microsoft.com/office/drawing/2014/main" val="2403040991"/>
                  </a:ext>
                </a:extLst>
              </a:tr>
              <a:tr h="1201736">
                <a:tc gridSpan="2">
                  <a:txBody>
                    <a:bodyPr/>
                    <a:lstStyle/>
                    <a:p>
                      <a:r>
                        <a:rPr lang="en-GB" sz="1800">
                          <a:latin typeface="Work Sans" pitchFamily="2" charset="0"/>
                        </a:rPr>
                        <a:t>Simple leaves have one blade on a petiole (</a:t>
                      </a:r>
                      <a:r>
                        <a:rPr lang="en-GB" sz="1800" err="1">
                          <a:latin typeface="Work Sans" pitchFamily="2" charset="0"/>
                        </a:rPr>
                        <a:t>peh</a:t>
                      </a:r>
                      <a:r>
                        <a:rPr lang="en-GB" sz="1800">
                          <a:latin typeface="Work Sans" pitchFamily="2" charset="0"/>
                        </a:rPr>
                        <a:t>-TEE-</a:t>
                      </a:r>
                      <a:r>
                        <a:rPr lang="en-GB" sz="1800" err="1">
                          <a:latin typeface="Work Sans" pitchFamily="2" charset="0"/>
                        </a:rPr>
                        <a:t>ol</a:t>
                      </a:r>
                      <a:r>
                        <a:rPr lang="en-GB" sz="1800">
                          <a:latin typeface="Work Sans" pitchFamily="2" charset="0"/>
                        </a:rPr>
                        <a:t>).</a:t>
                      </a:r>
                    </a:p>
                  </a:txBody>
                  <a:tcPr>
                    <a:lnR w="12700" cap="flat" cmpd="sng" algn="ctr">
                      <a:solidFill>
                        <a:schemeClr val="tx1"/>
                      </a:solidFill>
                      <a:prstDash val="solid"/>
                      <a:round/>
                      <a:headEnd type="none" w="med" len="med"/>
                      <a:tailEnd type="none" w="med" len="med"/>
                    </a:lnR>
                  </a:tcPr>
                </a:tc>
                <a:tc hMerge="1">
                  <a:txBody>
                    <a:bodyPr/>
                    <a:lstStyle/>
                    <a:p>
                      <a:endParaRPr lang="en-GB"/>
                    </a:p>
                  </a:txBody>
                  <a:tcPr>
                    <a:lnR w="12700" cap="flat" cmpd="sng" algn="ctr">
                      <a:solidFill>
                        <a:schemeClr val="tx1"/>
                      </a:solidFill>
                      <a:prstDash val="solid"/>
                      <a:round/>
                      <a:headEnd type="none" w="med" len="med"/>
                      <a:tailEnd type="none" w="med" len="med"/>
                    </a:lnR>
                  </a:tcPr>
                </a:tc>
                <a:tc>
                  <a:txBody>
                    <a:bodyPr/>
                    <a:lstStyle/>
                    <a:p>
                      <a:endParaRPr lang="en-GB" sz="1800">
                        <a:latin typeface="Work San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r>
                        <a:rPr lang="en-GB" sz="1800">
                          <a:latin typeface="Work Sans" pitchFamily="2" charset="0"/>
                        </a:rPr>
                        <a:t>Compound leaves have more than one blade connected to the petiole by short stalks called rachises </a:t>
                      </a:r>
                      <a:r>
                        <a:rPr lang="en-GB">
                          <a:latin typeface="Work Sans" pitchFamily="2" charset="0"/>
                        </a:rPr>
                        <a:t>(</a:t>
                      </a:r>
                      <a:r>
                        <a:rPr lang="en-GB" err="1">
                          <a:latin typeface="Work Sans" pitchFamily="2" charset="0"/>
                        </a:rPr>
                        <a:t>ra</a:t>
                      </a:r>
                      <a:r>
                        <a:rPr lang="en-GB">
                          <a:latin typeface="Work Sans" pitchFamily="2" charset="0"/>
                        </a:rPr>
                        <a:t>-KIS-es)</a:t>
                      </a:r>
                      <a:r>
                        <a:rPr lang="en-GB" sz="1800">
                          <a:latin typeface="Work Sans" pitchFamily="2" charset="0"/>
                        </a:rPr>
                        <a:t>. These small blades are called leaflets.</a:t>
                      </a:r>
                    </a:p>
                  </a:txBody>
                  <a:tcPr>
                    <a:lnL w="12700" cap="flat" cmpd="sng" algn="ctr">
                      <a:solidFill>
                        <a:schemeClr val="tx1"/>
                      </a:solidFill>
                      <a:prstDash val="solid"/>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2480001741"/>
                  </a:ext>
                </a:extLst>
              </a:tr>
            </a:tbl>
          </a:graphicData>
        </a:graphic>
      </p:graphicFrame>
      <p:sp>
        <p:nvSpPr>
          <p:cNvPr id="2" name="Title 1">
            <a:extLst>
              <a:ext uri="{FF2B5EF4-FFF2-40B4-BE49-F238E27FC236}">
                <a16:creationId xmlns:a16="http://schemas.microsoft.com/office/drawing/2014/main" id="{60FDF9ED-7344-A1C5-6F7D-EB70C0A3EF66}"/>
              </a:ext>
            </a:extLst>
          </p:cNvPr>
          <p:cNvSpPr>
            <a:spLocks noGrp="1"/>
          </p:cNvSpPr>
          <p:nvPr>
            <p:ph type="title"/>
          </p:nvPr>
        </p:nvSpPr>
        <p:spPr/>
        <p:txBody>
          <a:bodyPr/>
          <a:lstStyle/>
          <a:p>
            <a:r>
              <a:rPr lang="en-GB">
                <a:latin typeface="Work Sans" pitchFamily="2" charset="0"/>
              </a:rPr>
              <a:t>Leaf shapes</a:t>
            </a:r>
          </a:p>
        </p:txBody>
      </p:sp>
      <p:grpSp>
        <p:nvGrpSpPr>
          <p:cNvPr id="19" name="Group 18">
            <a:extLst>
              <a:ext uri="{FF2B5EF4-FFF2-40B4-BE49-F238E27FC236}">
                <a16:creationId xmlns:a16="http://schemas.microsoft.com/office/drawing/2014/main" id="{60DA0353-F2EB-7D36-F875-652E157AF4A2}"/>
              </a:ext>
            </a:extLst>
          </p:cNvPr>
          <p:cNvGrpSpPr/>
          <p:nvPr/>
        </p:nvGrpSpPr>
        <p:grpSpPr>
          <a:xfrm>
            <a:off x="6096000" y="2227173"/>
            <a:ext cx="2214297" cy="2031824"/>
            <a:chOff x="5240599" y="2274829"/>
            <a:chExt cx="2214297" cy="2031824"/>
          </a:xfrm>
        </p:grpSpPr>
        <p:sp>
          <p:nvSpPr>
            <p:cNvPr id="15" name="Free-form: Shape 14">
              <a:extLst>
                <a:ext uri="{FF2B5EF4-FFF2-40B4-BE49-F238E27FC236}">
                  <a16:creationId xmlns:a16="http://schemas.microsoft.com/office/drawing/2014/main" id="{C27AB5AF-F107-1E25-5356-7DFDA2364086}"/>
                </a:ext>
              </a:extLst>
            </p:cNvPr>
            <p:cNvSpPr/>
            <p:nvPr/>
          </p:nvSpPr>
          <p:spPr>
            <a:xfrm>
              <a:off x="6117084" y="3467808"/>
              <a:ext cx="478785" cy="54022"/>
            </a:xfrm>
            <a:custGeom>
              <a:avLst/>
              <a:gdLst>
                <a:gd name="csX0" fmla="*/ 0 w 350044"/>
                <a:gd name="csY0" fmla="*/ 2381 h 38106"/>
                <a:gd name="csX1" fmla="*/ 147637 w 350044"/>
                <a:gd name="csY1" fmla="*/ 38100 h 38106"/>
                <a:gd name="csX2" fmla="*/ 350044 w 350044"/>
                <a:gd name="csY2" fmla="*/ 0 h 38106"/>
              </a:gdLst>
              <a:ahLst/>
              <a:cxnLst>
                <a:cxn ang="0">
                  <a:pos x="csX0" y="csY0"/>
                </a:cxn>
                <a:cxn ang="0">
                  <a:pos x="csX1" y="csY1"/>
                </a:cxn>
                <a:cxn ang="0">
                  <a:pos x="csX2" y="csY2"/>
                </a:cxn>
              </a:cxnLst>
              <a:rect l="l" t="t" r="r" b="b"/>
              <a:pathLst>
                <a:path w="350044" h="38106">
                  <a:moveTo>
                    <a:pt x="0" y="2381"/>
                  </a:moveTo>
                  <a:cubicBezTo>
                    <a:pt x="44648" y="20439"/>
                    <a:pt x="89296" y="38497"/>
                    <a:pt x="147637" y="38100"/>
                  </a:cubicBezTo>
                  <a:cubicBezTo>
                    <a:pt x="205978" y="37703"/>
                    <a:pt x="278011" y="18851"/>
                    <a:pt x="350044" y="0"/>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16" name="Free-form: Shape 15">
              <a:extLst>
                <a:ext uri="{FF2B5EF4-FFF2-40B4-BE49-F238E27FC236}">
                  <a16:creationId xmlns:a16="http://schemas.microsoft.com/office/drawing/2014/main" id="{FD248444-F1AD-451F-3E66-B39AC2CD57B7}"/>
                </a:ext>
              </a:extLst>
            </p:cNvPr>
            <p:cNvSpPr/>
            <p:nvPr/>
          </p:nvSpPr>
          <p:spPr>
            <a:xfrm>
              <a:off x="6330775" y="3020468"/>
              <a:ext cx="63842" cy="1286185"/>
            </a:xfrm>
            <a:custGeom>
              <a:avLst/>
              <a:gdLst>
                <a:gd name="csX0" fmla="*/ 15718 w 46675"/>
                <a:gd name="csY0" fmla="*/ 0 h 907256"/>
                <a:gd name="csX1" fmla="*/ 1431 w 46675"/>
                <a:gd name="csY1" fmla="*/ 304800 h 907256"/>
                <a:gd name="csX2" fmla="*/ 46675 w 46675"/>
                <a:gd name="csY2" fmla="*/ 907256 h 907256"/>
              </a:gdLst>
              <a:ahLst/>
              <a:cxnLst>
                <a:cxn ang="0">
                  <a:pos x="csX0" y="csY0"/>
                </a:cxn>
                <a:cxn ang="0">
                  <a:pos x="csX1" y="csY1"/>
                </a:cxn>
                <a:cxn ang="0">
                  <a:pos x="csX2" y="csY2"/>
                </a:cxn>
              </a:cxnLst>
              <a:rect l="l" t="t" r="r" b="b"/>
              <a:pathLst>
                <a:path w="46675" h="907256">
                  <a:moveTo>
                    <a:pt x="15718" y="0"/>
                  </a:moveTo>
                  <a:cubicBezTo>
                    <a:pt x="5994" y="76795"/>
                    <a:pt x="-3729" y="153591"/>
                    <a:pt x="1431" y="304800"/>
                  </a:cubicBezTo>
                  <a:cubicBezTo>
                    <a:pt x="6591" y="456009"/>
                    <a:pt x="26633" y="681632"/>
                    <a:pt x="46675" y="907256"/>
                  </a:cubicBezTo>
                </a:path>
              </a:pathLst>
            </a:custGeom>
            <a:noFill/>
            <a:ln w="38100">
              <a:headEnd type="oval" w="med" len="med"/>
              <a:tailEnd type="oval" w="sm"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12" name="Oval 11">
              <a:extLst>
                <a:ext uri="{FF2B5EF4-FFF2-40B4-BE49-F238E27FC236}">
                  <a16:creationId xmlns:a16="http://schemas.microsoft.com/office/drawing/2014/main" id="{3E4F74B3-D1FE-0F41-3171-1CA9DCEE7420}"/>
                </a:ext>
              </a:extLst>
            </p:cNvPr>
            <p:cNvSpPr/>
            <p:nvPr/>
          </p:nvSpPr>
          <p:spPr>
            <a:xfrm>
              <a:off x="6544466" y="3120326"/>
              <a:ext cx="910430" cy="595469"/>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13" name="Oval 12">
              <a:extLst>
                <a:ext uri="{FF2B5EF4-FFF2-40B4-BE49-F238E27FC236}">
                  <a16:creationId xmlns:a16="http://schemas.microsoft.com/office/drawing/2014/main" id="{67AEB614-8E6D-A229-EDB6-2DBD871D423E}"/>
                </a:ext>
              </a:extLst>
            </p:cNvPr>
            <p:cNvSpPr/>
            <p:nvPr/>
          </p:nvSpPr>
          <p:spPr>
            <a:xfrm>
              <a:off x="5240599" y="3124074"/>
              <a:ext cx="910430" cy="591721"/>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14" name="Oval 13">
              <a:extLst>
                <a:ext uri="{FF2B5EF4-FFF2-40B4-BE49-F238E27FC236}">
                  <a16:creationId xmlns:a16="http://schemas.microsoft.com/office/drawing/2014/main" id="{B5CE6F80-86E8-5911-64DE-9FCAA5F413CF}"/>
                </a:ext>
              </a:extLst>
            </p:cNvPr>
            <p:cNvSpPr/>
            <p:nvPr/>
          </p:nvSpPr>
          <p:spPr>
            <a:xfrm>
              <a:off x="5937338" y="2274829"/>
              <a:ext cx="720658" cy="939459"/>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grpSp>
      <p:grpSp>
        <p:nvGrpSpPr>
          <p:cNvPr id="20" name="Group 19">
            <a:extLst>
              <a:ext uri="{FF2B5EF4-FFF2-40B4-BE49-F238E27FC236}">
                <a16:creationId xmlns:a16="http://schemas.microsoft.com/office/drawing/2014/main" id="{702EA2A0-C7DB-8FDA-D60B-05C5A0F8709A}"/>
              </a:ext>
            </a:extLst>
          </p:cNvPr>
          <p:cNvGrpSpPr/>
          <p:nvPr/>
        </p:nvGrpSpPr>
        <p:grpSpPr>
          <a:xfrm>
            <a:off x="930129" y="2244798"/>
            <a:ext cx="1087683" cy="1905543"/>
            <a:chOff x="8269321" y="2022182"/>
            <a:chExt cx="1087683" cy="1905543"/>
          </a:xfrm>
        </p:grpSpPr>
        <p:sp>
          <p:nvSpPr>
            <p:cNvPr id="17" name="Free-form: Shape 16">
              <a:extLst>
                <a:ext uri="{FF2B5EF4-FFF2-40B4-BE49-F238E27FC236}">
                  <a16:creationId xmlns:a16="http://schemas.microsoft.com/office/drawing/2014/main" id="{DE8FD39B-8E92-5725-B559-50E85D64FF1D}"/>
                </a:ext>
              </a:extLst>
            </p:cNvPr>
            <p:cNvSpPr/>
            <p:nvPr/>
          </p:nvSpPr>
          <p:spPr>
            <a:xfrm>
              <a:off x="8813162" y="3020469"/>
              <a:ext cx="46675" cy="907256"/>
            </a:xfrm>
            <a:custGeom>
              <a:avLst/>
              <a:gdLst>
                <a:gd name="csX0" fmla="*/ 15718 w 46675"/>
                <a:gd name="csY0" fmla="*/ 0 h 907256"/>
                <a:gd name="csX1" fmla="*/ 1431 w 46675"/>
                <a:gd name="csY1" fmla="*/ 304800 h 907256"/>
                <a:gd name="csX2" fmla="*/ 46675 w 46675"/>
                <a:gd name="csY2" fmla="*/ 907256 h 907256"/>
              </a:gdLst>
              <a:ahLst/>
              <a:cxnLst>
                <a:cxn ang="0">
                  <a:pos x="csX0" y="csY0"/>
                </a:cxn>
                <a:cxn ang="0">
                  <a:pos x="csX1" y="csY1"/>
                </a:cxn>
                <a:cxn ang="0">
                  <a:pos x="csX2" y="csY2"/>
                </a:cxn>
              </a:cxnLst>
              <a:rect l="l" t="t" r="r" b="b"/>
              <a:pathLst>
                <a:path w="46675" h="907256">
                  <a:moveTo>
                    <a:pt x="15718" y="0"/>
                  </a:moveTo>
                  <a:cubicBezTo>
                    <a:pt x="5994" y="76795"/>
                    <a:pt x="-3729" y="153591"/>
                    <a:pt x="1431" y="304800"/>
                  </a:cubicBezTo>
                  <a:cubicBezTo>
                    <a:pt x="6591" y="456009"/>
                    <a:pt x="26633" y="681632"/>
                    <a:pt x="46675" y="907256"/>
                  </a:cubicBezTo>
                </a:path>
              </a:pathLst>
            </a:custGeom>
            <a:noFill/>
            <a:ln w="38100">
              <a:headEnd type="oval" w="med" len="med"/>
              <a:tailEnd type="oval" w="sm"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sp>
          <p:nvSpPr>
            <p:cNvPr id="18" name="Oval 17">
              <a:extLst>
                <a:ext uri="{FF2B5EF4-FFF2-40B4-BE49-F238E27FC236}">
                  <a16:creationId xmlns:a16="http://schemas.microsoft.com/office/drawing/2014/main" id="{C47894B4-2634-5804-6A0C-F0132DAE301B}"/>
                </a:ext>
              </a:extLst>
            </p:cNvPr>
            <p:cNvSpPr/>
            <p:nvPr/>
          </p:nvSpPr>
          <p:spPr>
            <a:xfrm>
              <a:off x="8269321" y="2022182"/>
              <a:ext cx="1087683" cy="1347567"/>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Work Sans" pitchFamily="2" charset="0"/>
              </a:endParaRPr>
            </a:p>
          </p:txBody>
        </p:sp>
      </p:grpSp>
      <p:pic>
        <p:nvPicPr>
          <p:cNvPr id="28" name="Picture 27" descr="A close up of a leaf&#10;&#10;AI-generated content may be incorrect.">
            <a:extLst>
              <a:ext uri="{FF2B5EF4-FFF2-40B4-BE49-F238E27FC236}">
                <a16:creationId xmlns:a16="http://schemas.microsoft.com/office/drawing/2014/main" id="{13F76605-722A-2AAE-C45F-54F815A0DE54}"/>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tretch>
            <a:fillRect/>
          </a:stretch>
        </p:blipFill>
        <p:spPr>
          <a:xfrm>
            <a:off x="9662770" y="3060862"/>
            <a:ext cx="1965216" cy="1509475"/>
          </a:xfrm>
          <a:prstGeom prst="rect">
            <a:avLst/>
          </a:prstGeom>
        </p:spPr>
      </p:pic>
      <p:pic>
        <p:nvPicPr>
          <p:cNvPr id="30" name="Picture 29" descr="A close-up of a plant&#10;&#10;AI-generated content may be incorrect.">
            <a:extLst>
              <a:ext uri="{FF2B5EF4-FFF2-40B4-BE49-F238E27FC236}">
                <a16:creationId xmlns:a16="http://schemas.microsoft.com/office/drawing/2014/main" id="{D902E53E-A72B-F833-54AF-8AF82B1B6302}"/>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250301">
            <a:off x="8328203" y="2018738"/>
            <a:ext cx="2601553" cy="1734368"/>
          </a:xfrm>
          <a:prstGeom prst="rect">
            <a:avLst/>
          </a:prstGeom>
        </p:spPr>
      </p:pic>
      <p:pic>
        <p:nvPicPr>
          <p:cNvPr id="32" name="Picture 31" descr="A close up of a leaf&#10;&#10;AI-generated content may be incorrect.">
            <a:extLst>
              <a:ext uri="{FF2B5EF4-FFF2-40B4-BE49-F238E27FC236}">
                <a16:creationId xmlns:a16="http://schemas.microsoft.com/office/drawing/2014/main" id="{87B6875A-E4A9-531A-2D36-DFC52A0D41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39714">
            <a:off x="4330842" y="2201109"/>
            <a:ext cx="740240" cy="2344391"/>
          </a:xfrm>
          <a:prstGeom prst="rect">
            <a:avLst/>
          </a:prstGeom>
        </p:spPr>
      </p:pic>
      <p:pic>
        <p:nvPicPr>
          <p:cNvPr id="36" name="Picture 35" descr="A close up of a leaf&#10;&#10;AI-generated content may be incorrect.">
            <a:extLst>
              <a:ext uri="{FF2B5EF4-FFF2-40B4-BE49-F238E27FC236}">
                <a16:creationId xmlns:a16="http://schemas.microsoft.com/office/drawing/2014/main" id="{8E270519-6F69-404A-D093-D48ACA71E3E4}"/>
              </a:ext>
            </a:extLst>
          </p:cNvPr>
          <p:cNvPicPr>
            <a:picLocks noChangeAspect="1"/>
          </p:cNvPicPr>
          <p:nvPr/>
        </p:nvPicPr>
        <p:blipFill>
          <a:blip r:embed="rId7" cstate="screen">
            <a:extLst>
              <a:ext uri="{BEBA8EAE-BF5A-486C-A8C5-ECC9F3942E4B}">
                <a14:imgProps xmlns:a14="http://schemas.microsoft.com/office/drawing/2010/main">
                  <a14:imgLayer r:embed="rId8">
                    <a14:imgEffect>
                      <a14:saturation sat="20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728904">
            <a:off x="2561701" y="2098198"/>
            <a:ext cx="1637459" cy="2352382"/>
          </a:xfrm>
          <a:prstGeom prst="rect">
            <a:avLst/>
          </a:prstGeom>
        </p:spPr>
      </p:pic>
    </p:spTree>
    <p:extLst>
      <p:ext uri="{BB962C8B-B14F-4D97-AF65-F5344CB8AC3E}">
        <p14:creationId xmlns:p14="http://schemas.microsoft.com/office/powerpoint/2010/main" val="698839376"/>
      </p:ext>
    </p:extLst>
  </p:cSld>
  <p:clrMapOvr>
    <a:masterClrMapping/>
  </p:clrMapOvr>
</p:sld>
</file>

<file path=ppt/theme/theme1.xml><?xml version="1.0" encoding="utf-8"?>
<a:theme xmlns:a="http://schemas.openxmlformats.org/drawingml/2006/main" name="1_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375C7E-6F13-4E7B-A40C-F6ABF9FBECC6}">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A6940EE-61C2-4C4D-BB7A-E10C69200F92}">
  <ds:schemaRefs>
    <ds:schemaRef ds:uri="01a464aa-a786-405b-bb6b-b90e04698418"/>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37c47d49-5c3e-4564-83ee-3a7de24ace65"/>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615C19EE-2945-43BC-B645-B80702F77B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150</TotalTime>
  <Words>1365</Words>
  <Application>Microsoft Office PowerPoint</Application>
  <PresentationFormat>Widescreen</PresentationFormat>
  <Paragraphs>192</Paragraphs>
  <Slides>29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Aptos</vt:lpstr>
      <vt:lpstr>Arial</vt:lpstr>
      <vt:lpstr>Work Sans</vt:lpstr>
      <vt:lpstr>1_Office Theme</vt:lpstr>
      <vt:lpstr>Introduction to botanical leaf vocabulary</vt:lpstr>
      <vt:lpstr>Learning outcomes</vt:lpstr>
      <vt:lpstr>Have you seen this plant before?</vt:lpstr>
      <vt:lpstr>What do these dandelion leaves have in common?</vt:lpstr>
      <vt:lpstr>PowerPoint Presentation</vt:lpstr>
      <vt:lpstr>PowerPoint Presentation</vt:lpstr>
      <vt:lpstr>Parts of a leaf</vt:lpstr>
      <vt:lpstr>Parts of a leaf</vt:lpstr>
      <vt:lpstr>Leaf shapes</vt:lpstr>
      <vt:lpstr>Leaf shapes</vt:lpstr>
      <vt:lpstr>Leaf margins</vt:lpstr>
      <vt:lpstr>Leaf tips</vt:lpstr>
      <vt:lpstr>Leaf bases</vt:lpstr>
      <vt:lpstr>Leaf surfaces</vt:lpstr>
      <vt:lpstr>Put together a description of this leaf</vt:lpstr>
      <vt:lpstr>It’s okay to use more than one word for each part of the leaf</vt:lpstr>
      <vt:lpstr>Describe as many differences as you can </vt:lpstr>
      <vt:lpstr>Revisit your description of dandelion leaves</vt:lpstr>
      <vt:lpstr>Which of these leaves is from a dandelion?</vt:lpstr>
      <vt:lpstr>These are all dandelion leaves.  Would your description include them all?</vt:lpstr>
      <vt:lpstr>Extra detail</vt:lpstr>
      <vt:lpstr>PowerPoint Presentation</vt:lpstr>
      <vt:lpstr>PowerPoint Presentation</vt:lpstr>
      <vt:lpstr>Leaf or leaflet?</vt:lpstr>
      <vt:lpstr>Activity ideas</vt:lpstr>
      <vt:lpstr>Make descriptions more scientific</vt:lpstr>
      <vt:lpstr>Recording variation</vt:lpstr>
      <vt:lpstr>Searching or prompting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Victor Heng</cp:lastModifiedBy>
  <cp:revision>2</cp:revision>
  <dcterms:created xsi:type="dcterms:W3CDTF">2026-01-28T15:53:33Z</dcterms:created>
  <dcterms:modified xsi:type="dcterms:W3CDTF">2026-04-14T14:07:33Z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